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429" r:id="rId2"/>
    <p:sldId id="430" r:id="rId3"/>
    <p:sldId id="431" r:id="rId4"/>
    <p:sldId id="365" r:id="rId5"/>
    <p:sldId id="491" r:id="rId6"/>
    <p:sldId id="349" r:id="rId7"/>
    <p:sldId id="495" r:id="rId8"/>
    <p:sldId id="498" r:id="rId9"/>
    <p:sldId id="460" r:id="rId10"/>
    <p:sldId id="456" r:id="rId11"/>
    <p:sldId id="458" r:id="rId12"/>
    <p:sldId id="487" r:id="rId13"/>
    <p:sldId id="489" r:id="rId14"/>
    <p:sldId id="490" r:id="rId15"/>
    <p:sldId id="504" r:id="rId16"/>
    <p:sldId id="505" r:id="rId17"/>
    <p:sldId id="506" r:id="rId18"/>
    <p:sldId id="513" r:id="rId19"/>
    <p:sldId id="516" r:id="rId20"/>
    <p:sldId id="468" r:id="rId21"/>
    <p:sldId id="488" r:id="rId22"/>
    <p:sldId id="475" r:id="rId23"/>
    <p:sldId id="476" r:id="rId24"/>
    <p:sldId id="496" r:id="rId25"/>
    <p:sldId id="499" r:id="rId26"/>
    <p:sldId id="363" r:id="rId27"/>
    <p:sldId id="434" r:id="rId28"/>
    <p:sldId id="400" r:id="rId29"/>
    <p:sldId id="392" r:id="rId30"/>
    <p:sldId id="436" r:id="rId31"/>
    <p:sldId id="437" r:id="rId32"/>
    <p:sldId id="378" r:id="rId33"/>
    <p:sldId id="402" r:id="rId34"/>
    <p:sldId id="364" r:id="rId35"/>
    <p:sldId id="377" r:id="rId36"/>
    <p:sldId id="401" r:id="rId37"/>
    <p:sldId id="398" r:id="rId38"/>
    <p:sldId id="455" r:id="rId39"/>
    <p:sldId id="435" r:id="rId40"/>
    <p:sldId id="446" r:id="rId41"/>
    <p:sldId id="440" r:id="rId42"/>
    <p:sldId id="393" r:id="rId43"/>
    <p:sldId id="394" r:id="rId44"/>
    <p:sldId id="395" r:id="rId45"/>
    <p:sldId id="397" r:id="rId46"/>
    <p:sldId id="396" r:id="rId47"/>
    <p:sldId id="448" r:id="rId48"/>
    <p:sldId id="442" r:id="rId49"/>
    <p:sldId id="443" r:id="rId50"/>
    <p:sldId id="444" r:id="rId51"/>
    <p:sldId id="461" r:id="rId52"/>
    <p:sldId id="462" r:id="rId53"/>
    <p:sldId id="445" r:id="rId54"/>
    <p:sldId id="464" r:id="rId55"/>
    <p:sldId id="391" r:id="rId56"/>
    <p:sldId id="510" r:id="rId57"/>
    <p:sldId id="511" r:id="rId58"/>
    <p:sldId id="449" r:id="rId59"/>
    <p:sldId id="399" r:id="rId60"/>
    <p:sldId id="352" r:id="rId61"/>
    <p:sldId id="423" r:id="rId62"/>
    <p:sldId id="389" r:id="rId63"/>
    <p:sldId id="369" r:id="rId64"/>
    <p:sldId id="356" r:id="rId65"/>
    <p:sldId id="416" r:id="rId66"/>
    <p:sldId id="418" r:id="rId67"/>
    <p:sldId id="360" r:id="rId68"/>
    <p:sldId id="351" r:id="rId69"/>
    <p:sldId id="388" r:id="rId70"/>
    <p:sldId id="355" r:id="rId71"/>
    <p:sldId id="403" r:id="rId72"/>
    <p:sldId id="361" r:id="rId73"/>
    <p:sldId id="406" r:id="rId74"/>
    <p:sldId id="333" r:id="rId75"/>
    <p:sldId id="424" r:id="rId76"/>
    <p:sldId id="439" r:id="rId77"/>
    <p:sldId id="433" r:id="rId78"/>
    <p:sldId id="465" r:id="rId79"/>
    <p:sldId id="467" r:id="rId80"/>
    <p:sldId id="367" r:id="rId81"/>
    <p:sldId id="421" r:id="rId82"/>
    <p:sldId id="420" r:id="rId83"/>
    <p:sldId id="419" r:id="rId84"/>
    <p:sldId id="362" r:id="rId85"/>
    <p:sldId id="350" r:id="rId86"/>
    <p:sldId id="368" r:id="rId87"/>
    <p:sldId id="427" r:id="rId88"/>
    <p:sldId id="514" r:id="rId89"/>
    <p:sldId id="515" r:id="rId90"/>
    <p:sldId id="358" r:id="rId91"/>
    <p:sldId id="407" r:id="rId92"/>
    <p:sldId id="447" r:id="rId93"/>
    <p:sldId id="357" r:id="rId94"/>
    <p:sldId id="450" r:id="rId95"/>
    <p:sldId id="509" r:id="rId96"/>
    <p:sldId id="512" r:id="rId97"/>
    <p:sldId id="507" r:id="rId98"/>
    <p:sldId id="508" r:id="rId99"/>
    <p:sldId id="438" r:id="rId100"/>
    <p:sldId id="314" r:id="rId101"/>
    <p:sldId id="404" r:id="rId102"/>
    <p:sldId id="334" r:id="rId103"/>
    <p:sldId id="413" r:id="rId104"/>
    <p:sldId id="412" r:id="rId105"/>
    <p:sldId id="326" r:id="rId106"/>
    <p:sldId id="497" r:id="rId107"/>
    <p:sldId id="432" r:id="rId108"/>
    <p:sldId id="479" r:id="rId109"/>
    <p:sldId id="451" r:id="rId110"/>
    <p:sldId id="344" r:id="rId111"/>
    <p:sldId id="307" r:id="rId112"/>
    <p:sldId id="417" r:id="rId113"/>
    <p:sldId id="317" r:id="rId114"/>
    <p:sldId id="305" r:id="rId115"/>
    <p:sldId id="345" r:id="rId116"/>
    <p:sldId id="311" r:id="rId117"/>
    <p:sldId id="425" r:id="rId118"/>
    <p:sldId id="501" r:id="rId119"/>
    <p:sldId id="502" r:id="rId120"/>
    <p:sldId id="500" r:id="rId121"/>
  </p:sldIdLst>
  <p:sldSz cx="16256000" cy="9144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5" end="8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E6B"/>
    <a:srgbClr val="73BD2A"/>
    <a:srgbClr val="F7FAEB"/>
    <a:srgbClr val="806142"/>
    <a:srgbClr val="8A7462"/>
    <a:srgbClr val="6E5F52"/>
    <a:srgbClr val="F9F3EF"/>
    <a:srgbClr val="EEE7E4"/>
    <a:srgbClr val="E0D9D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p:scale>
          <a:sx n="50" d="100"/>
          <a:sy n="50"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1EE8D-F040-49B9-A855-2AA992636D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83799B-277B-4A4D-A85F-D54221D5794C}">
      <dgm:prSet custT="1"/>
      <dgm:spPr/>
      <dgm:t>
        <a:bodyPr/>
        <a:lstStyle/>
        <a:p>
          <a:r>
            <a:rPr lang="ja-JP" sz="3200" b="0" i="0" dirty="0"/>
            <a:t>健康をかたちづくる要素を</a:t>
          </a:r>
          <a:endParaRPr lang="en-US" sz="3200" dirty="0"/>
        </a:p>
      </dgm:t>
    </dgm:pt>
    <dgm:pt modelId="{31DB945F-CD7D-4906-9BBE-87EE5BF843FA}" type="parTrans" cxnId="{F4E4BF39-3338-4A0F-A5CE-DD42C2794704}">
      <dgm:prSet/>
      <dgm:spPr/>
      <dgm:t>
        <a:bodyPr/>
        <a:lstStyle/>
        <a:p>
          <a:endParaRPr lang="en-US"/>
        </a:p>
      </dgm:t>
    </dgm:pt>
    <dgm:pt modelId="{BEFAD988-9CB2-4ED4-B31C-8F546DD9B140}" type="sibTrans" cxnId="{F4E4BF39-3338-4A0F-A5CE-DD42C2794704}">
      <dgm:prSet/>
      <dgm:spPr/>
      <dgm:t>
        <a:bodyPr/>
        <a:lstStyle/>
        <a:p>
          <a:endParaRPr lang="en-US"/>
        </a:p>
      </dgm:t>
    </dgm:pt>
    <dgm:pt modelId="{671C9B09-591B-4295-B45B-7E1FFBD299D0}">
      <dgm:prSet custT="1"/>
      <dgm:spPr/>
      <dgm:t>
        <a:bodyPr/>
        <a:lstStyle/>
        <a:p>
          <a:r>
            <a:rPr lang="ja-JP" sz="3200" b="1" i="0"/>
            <a:t>​​「ヘルスケア」</a:t>
          </a:r>
          <a:r>
            <a:rPr lang="ja-JP" sz="3200" b="0" i="0"/>
            <a:t>（</a:t>
          </a:r>
          <a:r>
            <a:rPr lang="en-US" sz="3200" b="0" i="0"/>
            <a:t>2</a:t>
          </a:r>
          <a:r>
            <a:rPr lang="ja-JP" sz="3200" b="0" i="0"/>
            <a:t>要素）と</a:t>
          </a:r>
          <a:endParaRPr lang="en-US" sz="3200"/>
        </a:p>
      </dgm:t>
    </dgm:pt>
    <dgm:pt modelId="{AA9422CF-75EB-4869-8190-C19B63910B43}" type="parTrans" cxnId="{28C8C104-4810-40D1-8794-FDFC82AD7E83}">
      <dgm:prSet/>
      <dgm:spPr/>
      <dgm:t>
        <a:bodyPr/>
        <a:lstStyle/>
        <a:p>
          <a:endParaRPr lang="en-US"/>
        </a:p>
      </dgm:t>
    </dgm:pt>
    <dgm:pt modelId="{8091300D-1507-499B-BEBE-A21CF255E425}" type="sibTrans" cxnId="{28C8C104-4810-40D1-8794-FDFC82AD7E83}">
      <dgm:prSet/>
      <dgm:spPr/>
      <dgm:t>
        <a:bodyPr/>
        <a:lstStyle/>
        <a:p>
          <a:endParaRPr lang="en-US"/>
        </a:p>
      </dgm:t>
    </dgm:pt>
    <dgm:pt modelId="{712E27E0-EFE9-40A2-908A-C2F8023F8002}">
      <dgm:prSet custT="1"/>
      <dgm:spPr/>
      <dgm:t>
        <a:bodyPr/>
        <a:lstStyle/>
        <a:p>
          <a:r>
            <a:rPr lang="ja-JP" sz="3200" b="1" i="0"/>
            <a:t>​​「ライフスタイル」</a:t>
          </a:r>
          <a:r>
            <a:rPr lang="ja-JP" sz="3200" b="0" i="0"/>
            <a:t>（</a:t>
          </a:r>
          <a:r>
            <a:rPr lang="en-US" sz="3200" b="0" i="0"/>
            <a:t>4</a:t>
          </a:r>
          <a:r>
            <a:rPr lang="ja-JP" sz="3200" b="0" i="0"/>
            <a:t>要素）に分け、</a:t>
          </a:r>
          <a:endParaRPr lang="en-US" sz="3200"/>
        </a:p>
      </dgm:t>
    </dgm:pt>
    <dgm:pt modelId="{53F7EF6B-F3B8-406E-BE92-BBE12816CDF6}" type="parTrans" cxnId="{02A375AA-1FAC-4372-98A6-A8E7C537296E}">
      <dgm:prSet/>
      <dgm:spPr/>
      <dgm:t>
        <a:bodyPr/>
        <a:lstStyle/>
        <a:p>
          <a:endParaRPr lang="en-US"/>
        </a:p>
      </dgm:t>
    </dgm:pt>
    <dgm:pt modelId="{CF39A854-24AC-4540-9870-75BEACADCF07}" type="sibTrans" cxnId="{02A375AA-1FAC-4372-98A6-A8E7C537296E}">
      <dgm:prSet/>
      <dgm:spPr/>
      <dgm:t>
        <a:bodyPr/>
        <a:lstStyle/>
        <a:p>
          <a:endParaRPr lang="en-US"/>
        </a:p>
      </dgm:t>
    </dgm:pt>
    <dgm:pt modelId="{DF2A82D9-16B8-4465-9E3D-43C92E311FC5}">
      <dgm:prSet custT="1"/>
      <dgm:spPr/>
      <dgm:t>
        <a:bodyPr/>
        <a:lstStyle/>
        <a:p>
          <a:r>
            <a:rPr lang="ja-JP" sz="3200" b="1" i="0"/>
            <a:t>​​ヘルスケアだけに頼るのではなく</a:t>
          </a:r>
          <a:endParaRPr lang="en-US" sz="3200"/>
        </a:p>
      </dgm:t>
    </dgm:pt>
    <dgm:pt modelId="{E37F081B-A04E-4246-AB99-EB670C86B52D}" type="parTrans" cxnId="{7A9E8C85-3753-427C-B8D8-05B7501A8B7F}">
      <dgm:prSet/>
      <dgm:spPr/>
      <dgm:t>
        <a:bodyPr/>
        <a:lstStyle/>
        <a:p>
          <a:endParaRPr lang="en-US"/>
        </a:p>
      </dgm:t>
    </dgm:pt>
    <dgm:pt modelId="{E54BED87-757B-455D-88C6-3508ACB0DB8E}" type="sibTrans" cxnId="{7A9E8C85-3753-427C-B8D8-05B7501A8B7F}">
      <dgm:prSet/>
      <dgm:spPr/>
      <dgm:t>
        <a:bodyPr/>
        <a:lstStyle/>
        <a:p>
          <a:endParaRPr lang="en-US"/>
        </a:p>
      </dgm:t>
    </dgm:pt>
    <dgm:pt modelId="{D31DF33B-1642-4420-BE37-8997645A12B1}">
      <dgm:prSet custT="1"/>
      <dgm:spPr/>
      <dgm:t>
        <a:bodyPr/>
        <a:lstStyle/>
        <a:p>
          <a:r>
            <a:rPr lang="ja-JP" sz="3200" b="1" i="0"/>
            <a:t>​​基礎にあたるライフスタイルを積み上げて</a:t>
          </a:r>
          <a:endParaRPr lang="en-US" sz="3200"/>
        </a:p>
      </dgm:t>
    </dgm:pt>
    <dgm:pt modelId="{B31D8A52-4234-487F-BB34-C16DDAE9E521}" type="parTrans" cxnId="{51EB3714-C162-46BF-95A4-8F7B997ACC2C}">
      <dgm:prSet/>
      <dgm:spPr/>
      <dgm:t>
        <a:bodyPr/>
        <a:lstStyle/>
        <a:p>
          <a:endParaRPr lang="en-US"/>
        </a:p>
      </dgm:t>
    </dgm:pt>
    <dgm:pt modelId="{049EF6A4-AA3A-4ED3-BCA9-1B35EC589518}" type="sibTrans" cxnId="{51EB3714-C162-46BF-95A4-8F7B997ACC2C}">
      <dgm:prSet/>
      <dgm:spPr/>
      <dgm:t>
        <a:bodyPr/>
        <a:lstStyle/>
        <a:p>
          <a:endParaRPr lang="en-US"/>
        </a:p>
      </dgm:t>
    </dgm:pt>
    <dgm:pt modelId="{20D74533-BB13-4016-8D35-CF6B920A7A11}">
      <dgm:prSet custT="1"/>
      <dgm:spPr/>
      <dgm:t>
        <a:bodyPr/>
        <a:lstStyle/>
        <a:p>
          <a:r>
            <a:rPr lang="ja-JP" sz="3200" b="1" i="0" dirty="0"/>
            <a:t>​​健康づくりをめざそうという考え方です</a:t>
          </a:r>
          <a:endParaRPr lang="en-US" sz="3200" dirty="0"/>
        </a:p>
      </dgm:t>
    </dgm:pt>
    <dgm:pt modelId="{BB4C867E-C418-4F63-94A9-CD2A9CDB1EA9}" type="parTrans" cxnId="{56C9E8AF-3B37-4129-B7CB-EC7C50EDEC02}">
      <dgm:prSet/>
      <dgm:spPr/>
      <dgm:t>
        <a:bodyPr/>
        <a:lstStyle/>
        <a:p>
          <a:endParaRPr lang="en-US"/>
        </a:p>
      </dgm:t>
    </dgm:pt>
    <dgm:pt modelId="{AB5F882C-3850-4400-A843-DCAFCA8312C5}" type="sibTrans" cxnId="{56C9E8AF-3B37-4129-B7CB-EC7C50EDEC02}">
      <dgm:prSet/>
      <dgm:spPr/>
      <dgm:t>
        <a:bodyPr/>
        <a:lstStyle/>
        <a:p>
          <a:endParaRPr lang="en-US"/>
        </a:p>
      </dgm:t>
    </dgm:pt>
    <dgm:pt modelId="{DACDB624-AB5F-4380-BD04-493439971406}" type="pres">
      <dgm:prSet presAssocID="{AED1EE8D-F040-49B9-A855-2AA992636D08}" presName="linear" presStyleCnt="0">
        <dgm:presLayoutVars>
          <dgm:animLvl val="lvl"/>
          <dgm:resizeHandles val="exact"/>
        </dgm:presLayoutVars>
      </dgm:prSet>
      <dgm:spPr/>
    </dgm:pt>
    <dgm:pt modelId="{CFA6A58B-518B-4E2B-85F4-CEC1EE09F90F}" type="pres">
      <dgm:prSet presAssocID="{F183799B-277B-4A4D-A85F-D54221D5794C}" presName="parentText" presStyleLbl="node1" presStyleIdx="0" presStyleCnt="6">
        <dgm:presLayoutVars>
          <dgm:chMax val="0"/>
          <dgm:bulletEnabled val="1"/>
        </dgm:presLayoutVars>
      </dgm:prSet>
      <dgm:spPr/>
    </dgm:pt>
    <dgm:pt modelId="{76E21297-2853-4AC8-B207-DC0C6C60E7C3}" type="pres">
      <dgm:prSet presAssocID="{BEFAD988-9CB2-4ED4-B31C-8F546DD9B140}" presName="spacer" presStyleCnt="0"/>
      <dgm:spPr/>
    </dgm:pt>
    <dgm:pt modelId="{055D3B42-E57F-404D-858F-79DA54C582F8}" type="pres">
      <dgm:prSet presAssocID="{671C9B09-591B-4295-B45B-7E1FFBD299D0}" presName="parentText" presStyleLbl="node1" presStyleIdx="1" presStyleCnt="6">
        <dgm:presLayoutVars>
          <dgm:chMax val="0"/>
          <dgm:bulletEnabled val="1"/>
        </dgm:presLayoutVars>
      </dgm:prSet>
      <dgm:spPr/>
    </dgm:pt>
    <dgm:pt modelId="{75F21F4C-2DB3-4074-83FF-BA78FF79CF53}" type="pres">
      <dgm:prSet presAssocID="{8091300D-1507-499B-BEBE-A21CF255E425}" presName="spacer" presStyleCnt="0"/>
      <dgm:spPr/>
    </dgm:pt>
    <dgm:pt modelId="{B996ABCC-0C20-474C-99FB-80F0592EFEAB}" type="pres">
      <dgm:prSet presAssocID="{712E27E0-EFE9-40A2-908A-C2F8023F8002}" presName="parentText" presStyleLbl="node1" presStyleIdx="2" presStyleCnt="6">
        <dgm:presLayoutVars>
          <dgm:chMax val="0"/>
          <dgm:bulletEnabled val="1"/>
        </dgm:presLayoutVars>
      </dgm:prSet>
      <dgm:spPr/>
    </dgm:pt>
    <dgm:pt modelId="{3076950B-BEF5-468C-92D5-F3421E60CE0B}" type="pres">
      <dgm:prSet presAssocID="{CF39A854-24AC-4540-9870-75BEACADCF07}" presName="spacer" presStyleCnt="0"/>
      <dgm:spPr/>
    </dgm:pt>
    <dgm:pt modelId="{3779EB3B-9114-43B0-B151-AC3DD7B041B2}" type="pres">
      <dgm:prSet presAssocID="{DF2A82D9-16B8-4465-9E3D-43C92E311FC5}" presName="parentText" presStyleLbl="node1" presStyleIdx="3" presStyleCnt="6">
        <dgm:presLayoutVars>
          <dgm:chMax val="0"/>
          <dgm:bulletEnabled val="1"/>
        </dgm:presLayoutVars>
      </dgm:prSet>
      <dgm:spPr/>
    </dgm:pt>
    <dgm:pt modelId="{32E57237-2FC3-48AA-A80E-EAFC051E41AF}" type="pres">
      <dgm:prSet presAssocID="{E54BED87-757B-455D-88C6-3508ACB0DB8E}" presName="spacer" presStyleCnt="0"/>
      <dgm:spPr/>
    </dgm:pt>
    <dgm:pt modelId="{AA0E5CE1-0B11-484B-8B12-1498A7669C47}" type="pres">
      <dgm:prSet presAssocID="{D31DF33B-1642-4420-BE37-8997645A12B1}" presName="parentText" presStyleLbl="node1" presStyleIdx="4" presStyleCnt="6">
        <dgm:presLayoutVars>
          <dgm:chMax val="0"/>
          <dgm:bulletEnabled val="1"/>
        </dgm:presLayoutVars>
      </dgm:prSet>
      <dgm:spPr/>
    </dgm:pt>
    <dgm:pt modelId="{9A8E33EB-1FB8-4DAC-83E7-68011BAE612F}" type="pres">
      <dgm:prSet presAssocID="{049EF6A4-AA3A-4ED3-BCA9-1B35EC589518}" presName="spacer" presStyleCnt="0"/>
      <dgm:spPr/>
    </dgm:pt>
    <dgm:pt modelId="{CF61F1C8-07E1-4D19-A14A-9B0DFDF8CE58}" type="pres">
      <dgm:prSet presAssocID="{20D74533-BB13-4016-8D35-CF6B920A7A11}" presName="parentText" presStyleLbl="node1" presStyleIdx="5" presStyleCnt="6">
        <dgm:presLayoutVars>
          <dgm:chMax val="0"/>
          <dgm:bulletEnabled val="1"/>
        </dgm:presLayoutVars>
      </dgm:prSet>
      <dgm:spPr/>
    </dgm:pt>
  </dgm:ptLst>
  <dgm:cxnLst>
    <dgm:cxn modelId="{28C8C104-4810-40D1-8794-FDFC82AD7E83}" srcId="{AED1EE8D-F040-49B9-A855-2AA992636D08}" destId="{671C9B09-591B-4295-B45B-7E1FFBD299D0}" srcOrd="1" destOrd="0" parTransId="{AA9422CF-75EB-4869-8190-C19B63910B43}" sibTransId="{8091300D-1507-499B-BEBE-A21CF255E425}"/>
    <dgm:cxn modelId="{51EB3714-C162-46BF-95A4-8F7B997ACC2C}" srcId="{AED1EE8D-F040-49B9-A855-2AA992636D08}" destId="{D31DF33B-1642-4420-BE37-8997645A12B1}" srcOrd="4" destOrd="0" parTransId="{B31D8A52-4234-487F-BB34-C16DDAE9E521}" sibTransId="{049EF6A4-AA3A-4ED3-BCA9-1B35EC589518}"/>
    <dgm:cxn modelId="{1F3F161A-E86C-46A8-9760-5A1C93FE33D2}" type="presOf" srcId="{AED1EE8D-F040-49B9-A855-2AA992636D08}" destId="{DACDB624-AB5F-4380-BD04-493439971406}" srcOrd="0" destOrd="0" presId="urn:microsoft.com/office/officeart/2005/8/layout/vList2"/>
    <dgm:cxn modelId="{F4E4BF39-3338-4A0F-A5CE-DD42C2794704}" srcId="{AED1EE8D-F040-49B9-A855-2AA992636D08}" destId="{F183799B-277B-4A4D-A85F-D54221D5794C}" srcOrd="0" destOrd="0" parTransId="{31DB945F-CD7D-4906-9BBE-87EE5BF843FA}" sibTransId="{BEFAD988-9CB2-4ED4-B31C-8F546DD9B140}"/>
    <dgm:cxn modelId="{85C8DC5C-5DC0-4E34-8DE5-3065D7A2FB76}" type="presOf" srcId="{671C9B09-591B-4295-B45B-7E1FFBD299D0}" destId="{055D3B42-E57F-404D-858F-79DA54C582F8}" srcOrd="0" destOrd="0" presId="urn:microsoft.com/office/officeart/2005/8/layout/vList2"/>
    <dgm:cxn modelId="{B0CC4067-61D8-476F-9DA5-8E7CF288410D}" type="presOf" srcId="{F183799B-277B-4A4D-A85F-D54221D5794C}" destId="{CFA6A58B-518B-4E2B-85F4-CEC1EE09F90F}" srcOrd="0" destOrd="0" presId="urn:microsoft.com/office/officeart/2005/8/layout/vList2"/>
    <dgm:cxn modelId="{DA027755-5BA8-4F42-9056-637BEE715C54}" type="presOf" srcId="{DF2A82D9-16B8-4465-9E3D-43C92E311FC5}" destId="{3779EB3B-9114-43B0-B151-AC3DD7B041B2}" srcOrd="0" destOrd="0" presId="urn:microsoft.com/office/officeart/2005/8/layout/vList2"/>
    <dgm:cxn modelId="{2D5BE183-7AE5-4129-9C54-D4FC52315AB7}" type="presOf" srcId="{20D74533-BB13-4016-8D35-CF6B920A7A11}" destId="{CF61F1C8-07E1-4D19-A14A-9B0DFDF8CE58}" srcOrd="0" destOrd="0" presId="urn:microsoft.com/office/officeart/2005/8/layout/vList2"/>
    <dgm:cxn modelId="{7A9E8C85-3753-427C-B8D8-05B7501A8B7F}" srcId="{AED1EE8D-F040-49B9-A855-2AA992636D08}" destId="{DF2A82D9-16B8-4465-9E3D-43C92E311FC5}" srcOrd="3" destOrd="0" parTransId="{E37F081B-A04E-4246-AB99-EB670C86B52D}" sibTransId="{E54BED87-757B-455D-88C6-3508ACB0DB8E}"/>
    <dgm:cxn modelId="{02A375AA-1FAC-4372-98A6-A8E7C537296E}" srcId="{AED1EE8D-F040-49B9-A855-2AA992636D08}" destId="{712E27E0-EFE9-40A2-908A-C2F8023F8002}" srcOrd="2" destOrd="0" parTransId="{53F7EF6B-F3B8-406E-BE92-BBE12816CDF6}" sibTransId="{CF39A854-24AC-4540-9870-75BEACADCF07}"/>
    <dgm:cxn modelId="{56C9E8AF-3B37-4129-B7CB-EC7C50EDEC02}" srcId="{AED1EE8D-F040-49B9-A855-2AA992636D08}" destId="{20D74533-BB13-4016-8D35-CF6B920A7A11}" srcOrd="5" destOrd="0" parTransId="{BB4C867E-C418-4F63-94A9-CD2A9CDB1EA9}" sibTransId="{AB5F882C-3850-4400-A843-DCAFCA8312C5}"/>
    <dgm:cxn modelId="{80E9E2D4-D782-4D5F-A9D6-F67E95CFD7AB}" type="presOf" srcId="{D31DF33B-1642-4420-BE37-8997645A12B1}" destId="{AA0E5CE1-0B11-484B-8B12-1498A7669C47}" srcOrd="0" destOrd="0" presId="urn:microsoft.com/office/officeart/2005/8/layout/vList2"/>
    <dgm:cxn modelId="{65F03EEA-9AF8-4B34-9DD3-DA68151C7E25}" type="presOf" srcId="{712E27E0-EFE9-40A2-908A-C2F8023F8002}" destId="{B996ABCC-0C20-474C-99FB-80F0592EFEAB}" srcOrd="0" destOrd="0" presId="urn:microsoft.com/office/officeart/2005/8/layout/vList2"/>
    <dgm:cxn modelId="{8CE2A4C0-98F7-4793-AF34-598E717D7576}" type="presParOf" srcId="{DACDB624-AB5F-4380-BD04-493439971406}" destId="{CFA6A58B-518B-4E2B-85F4-CEC1EE09F90F}" srcOrd="0" destOrd="0" presId="urn:microsoft.com/office/officeart/2005/8/layout/vList2"/>
    <dgm:cxn modelId="{C94A0040-AFFA-4280-B19A-961F87E525D2}" type="presParOf" srcId="{DACDB624-AB5F-4380-BD04-493439971406}" destId="{76E21297-2853-4AC8-B207-DC0C6C60E7C3}" srcOrd="1" destOrd="0" presId="urn:microsoft.com/office/officeart/2005/8/layout/vList2"/>
    <dgm:cxn modelId="{CCFA5177-CA50-4A43-806E-39D4A0DF66FF}" type="presParOf" srcId="{DACDB624-AB5F-4380-BD04-493439971406}" destId="{055D3B42-E57F-404D-858F-79DA54C582F8}" srcOrd="2" destOrd="0" presId="urn:microsoft.com/office/officeart/2005/8/layout/vList2"/>
    <dgm:cxn modelId="{E026EDBD-1EAC-46BA-A9A0-5D4ADDC2EAED}" type="presParOf" srcId="{DACDB624-AB5F-4380-BD04-493439971406}" destId="{75F21F4C-2DB3-4074-83FF-BA78FF79CF53}" srcOrd="3" destOrd="0" presId="urn:microsoft.com/office/officeart/2005/8/layout/vList2"/>
    <dgm:cxn modelId="{8076C4D6-7CFD-45AE-BF68-5C81CA26D5EB}" type="presParOf" srcId="{DACDB624-AB5F-4380-BD04-493439971406}" destId="{B996ABCC-0C20-474C-99FB-80F0592EFEAB}" srcOrd="4" destOrd="0" presId="urn:microsoft.com/office/officeart/2005/8/layout/vList2"/>
    <dgm:cxn modelId="{704D8495-6440-44D5-BB0E-F37BA08E5C71}" type="presParOf" srcId="{DACDB624-AB5F-4380-BD04-493439971406}" destId="{3076950B-BEF5-468C-92D5-F3421E60CE0B}" srcOrd="5" destOrd="0" presId="urn:microsoft.com/office/officeart/2005/8/layout/vList2"/>
    <dgm:cxn modelId="{D485C948-F1B4-4E65-B0D4-19467D7E7A78}" type="presParOf" srcId="{DACDB624-AB5F-4380-BD04-493439971406}" destId="{3779EB3B-9114-43B0-B151-AC3DD7B041B2}" srcOrd="6" destOrd="0" presId="urn:microsoft.com/office/officeart/2005/8/layout/vList2"/>
    <dgm:cxn modelId="{E18BE56F-09C7-4988-9E60-C68EE298123A}" type="presParOf" srcId="{DACDB624-AB5F-4380-BD04-493439971406}" destId="{32E57237-2FC3-48AA-A80E-EAFC051E41AF}" srcOrd="7" destOrd="0" presId="urn:microsoft.com/office/officeart/2005/8/layout/vList2"/>
    <dgm:cxn modelId="{E91F8749-F299-4C28-91BA-783EAADF472C}" type="presParOf" srcId="{DACDB624-AB5F-4380-BD04-493439971406}" destId="{AA0E5CE1-0B11-484B-8B12-1498A7669C47}" srcOrd="8" destOrd="0" presId="urn:microsoft.com/office/officeart/2005/8/layout/vList2"/>
    <dgm:cxn modelId="{66F33348-26A5-4FD8-8F90-C3665F54AD18}" type="presParOf" srcId="{DACDB624-AB5F-4380-BD04-493439971406}" destId="{9A8E33EB-1FB8-4DAC-83E7-68011BAE612F}" srcOrd="9" destOrd="0" presId="urn:microsoft.com/office/officeart/2005/8/layout/vList2"/>
    <dgm:cxn modelId="{33B0DF28-CB80-4E13-90FB-A007C0BC5473}" type="presParOf" srcId="{DACDB624-AB5F-4380-BD04-493439971406}" destId="{CF61F1C8-07E1-4D19-A14A-9B0DFDF8CE5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6A58B-518B-4E2B-85F4-CEC1EE09F90F}">
      <dsp:nvSpPr>
        <dsp:cNvPr id="0" name=""/>
        <dsp:cNvSpPr/>
      </dsp:nvSpPr>
      <dsp:spPr>
        <a:xfrm>
          <a:off x="0" y="2049"/>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0" i="0" kern="1200" dirty="0"/>
            <a:t>健康をかたちづくる要素を</a:t>
          </a:r>
          <a:endParaRPr lang="en-US" sz="3200" kern="1200" dirty="0"/>
        </a:p>
      </dsp:txBody>
      <dsp:txXfrm>
        <a:off x="32375" y="34424"/>
        <a:ext cx="8060074" cy="598448"/>
      </dsp:txXfrm>
    </dsp:sp>
    <dsp:sp modelId="{055D3B42-E57F-404D-858F-79DA54C582F8}">
      <dsp:nvSpPr>
        <dsp:cNvPr id="0" name=""/>
        <dsp:cNvSpPr/>
      </dsp:nvSpPr>
      <dsp:spPr>
        <a:xfrm>
          <a:off x="0" y="674964"/>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1" i="0" kern="1200"/>
            <a:t>​​「ヘルスケア」</a:t>
          </a:r>
          <a:r>
            <a:rPr lang="ja-JP" sz="3200" b="0" i="0" kern="1200"/>
            <a:t>（</a:t>
          </a:r>
          <a:r>
            <a:rPr lang="en-US" sz="3200" b="0" i="0" kern="1200"/>
            <a:t>2</a:t>
          </a:r>
          <a:r>
            <a:rPr lang="ja-JP" sz="3200" b="0" i="0" kern="1200"/>
            <a:t>要素）と</a:t>
          </a:r>
          <a:endParaRPr lang="en-US" sz="3200" kern="1200"/>
        </a:p>
      </dsp:txBody>
      <dsp:txXfrm>
        <a:off x="32375" y="707339"/>
        <a:ext cx="8060074" cy="598448"/>
      </dsp:txXfrm>
    </dsp:sp>
    <dsp:sp modelId="{B996ABCC-0C20-474C-99FB-80F0592EFEAB}">
      <dsp:nvSpPr>
        <dsp:cNvPr id="0" name=""/>
        <dsp:cNvSpPr/>
      </dsp:nvSpPr>
      <dsp:spPr>
        <a:xfrm>
          <a:off x="0" y="1347879"/>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1" i="0" kern="1200"/>
            <a:t>​​「ライフスタイル」</a:t>
          </a:r>
          <a:r>
            <a:rPr lang="ja-JP" sz="3200" b="0" i="0" kern="1200"/>
            <a:t>（</a:t>
          </a:r>
          <a:r>
            <a:rPr lang="en-US" sz="3200" b="0" i="0" kern="1200"/>
            <a:t>4</a:t>
          </a:r>
          <a:r>
            <a:rPr lang="ja-JP" sz="3200" b="0" i="0" kern="1200"/>
            <a:t>要素）に分け、</a:t>
          </a:r>
          <a:endParaRPr lang="en-US" sz="3200" kern="1200"/>
        </a:p>
      </dsp:txBody>
      <dsp:txXfrm>
        <a:off x="32375" y="1380254"/>
        <a:ext cx="8060074" cy="598448"/>
      </dsp:txXfrm>
    </dsp:sp>
    <dsp:sp modelId="{3779EB3B-9114-43B0-B151-AC3DD7B041B2}">
      <dsp:nvSpPr>
        <dsp:cNvPr id="0" name=""/>
        <dsp:cNvSpPr/>
      </dsp:nvSpPr>
      <dsp:spPr>
        <a:xfrm>
          <a:off x="0" y="2020795"/>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1" i="0" kern="1200"/>
            <a:t>​​ヘルスケアだけに頼るのではなく</a:t>
          </a:r>
          <a:endParaRPr lang="en-US" sz="3200" kern="1200"/>
        </a:p>
      </dsp:txBody>
      <dsp:txXfrm>
        <a:off x="32375" y="2053170"/>
        <a:ext cx="8060074" cy="598448"/>
      </dsp:txXfrm>
    </dsp:sp>
    <dsp:sp modelId="{AA0E5CE1-0B11-484B-8B12-1498A7669C47}">
      <dsp:nvSpPr>
        <dsp:cNvPr id="0" name=""/>
        <dsp:cNvSpPr/>
      </dsp:nvSpPr>
      <dsp:spPr>
        <a:xfrm>
          <a:off x="0" y="2693710"/>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1" i="0" kern="1200"/>
            <a:t>​​基礎にあたるライフスタイルを積み上げて</a:t>
          </a:r>
          <a:endParaRPr lang="en-US" sz="3200" kern="1200"/>
        </a:p>
      </dsp:txBody>
      <dsp:txXfrm>
        <a:off x="32375" y="2726085"/>
        <a:ext cx="8060074" cy="598448"/>
      </dsp:txXfrm>
    </dsp:sp>
    <dsp:sp modelId="{CF61F1C8-07E1-4D19-A14A-9B0DFDF8CE58}">
      <dsp:nvSpPr>
        <dsp:cNvPr id="0" name=""/>
        <dsp:cNvSpPr/>
      </dsp:nvSpPr>
      <dsp:spPr>
        <a:xfrm>
          <a:off x="0" y="3366625"/>
          <a:ext cx="8124824" cy="6631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ja-JP" sz="3200" b="1" i="0" kern="1200" dirty="0"/>
            <a:t>​​健康づくりをめざそうという考え方です</a:t>
          </a:r>
          <a:endParaRPr lang="en-US" sz="3200" kern="1200" dirty="0"/>
        </a:p>
      </dsp:txBody>
      <dsp:txXfrm>
        <a:off x="32375" y="3399000"/>
        <a:ext cx="8060074" cy="5984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289199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136435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243042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178715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53207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71272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1119718" y="3340100"/>
            <a:ext cx="6877049"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8229600" y="3340100"/>
            <a:ext cx="6910917"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330531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374144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113158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382802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10917" y="1316567"/>
            <a:ext cx="82296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D6072DF-9028-45D7-B362-3D62B45F6B14}" type="datetimeFigureOut">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183637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D6072DF-9028-45D7-B362-3D62B45F6B14}" type="datetimeFigureOut">
              <a:rPr kumimoji="1" lang="ja-JP" altLang="en-US" smtClean="0"/>
              <a:t>2023/6/27</a:t>
            </a:fld>
            <a:endParaRPr kumimoji="1" lang="ja-JP" altLang="en-US"/>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0B3F87A-5065-404F-9CE2-410B5850EE36}" type="slidenum">
              <a:rPr kumimoji="1" lang="ja-JP" altLang="en-US" smtClean="0"/>
              <a:t>‹#›</a:t>
            </a:fld>
            <a:endParaRPr kumimoji="1" lang="ja-JP" altLang="en-US"/>
          </a:p>
        </p:txBody>
      </p:sp>
    </p:spTree>
    <p:extLst>
      <p:ext uri="{BB962C8B-B14F-4D97-AF65-F5344CB8AC3E}">
        <p14:creationId xmlns:p14="http://schemas.microsoft.com/office/powerpoint/2010/main" val="39345370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3.jpg"/><Relationship Id="rId7"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6.xml"/><Relationship Id="rId6" Type="http://schemas.openxmlformats.org/officeDocument/2006/relationships/image" Target="../media/image116.jpg"/><Relationship Id="rId5" Type="http://schemas.openxmlformats.org/officeDocument/2006/relationships/image" Target="../media/image115.jpg"/><Relationship Id="rId10" Type="http://schemas.openxmlformats.org/officeDocument/2006/relationships/image" Target="../media/image120.jpg"/><Relationship Id="rId4" Type="http://schemas.openxmlformats.org/officeDocument/2006/relationships/image" Target="../media/image114.jpg"/><Relationship Id="rId9" Type="http://schemas.openxmlformats.org/officeDocument/2006/relationships/image" Target="../media/image119.jpg"/></Relationships>
</file>

<file path=ppt/slides/_rels/slide10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6.xml"/><Relationship Id="rId4" Type="http://schemas.openxmlformats.org/officeDocument/2006/relationships/image" Target="../media/image123.jpg"/></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hyperlink" Target="Sourcing%20Essential%20Oil%20Plants%20Where%20They%20Thrive%20Most%20|%20SourceToYou%20|%20Source%20to%20you" TargetMode="External"/><Relationship Id="rId3" Type="http://schemas.openxmlformats.org/officeDocument/2006/relationships/hyperlink" Target="https://youtu.be/ezMRcMpH57s" TargetMode="External"/><Relationship Id="rId7" Type="http://schemas.openxmlformats.org/officeDocument/2006/relationships/hyperlink" Target="https://www.youtube.com/watch?v=MUtlxMHgRYw&amp;feature=youtu.be" TargetMode="External"/><Relationship Id="rId12" Type="http://schemas.openxmlformats.org/officeDocument/2006/relationships/hyperlink" Target="https://www.instagram.com/p/CqPHytjJemD/" TargetMode="External"/><Relationship Id="rId2" Type="http://schemas.openxmlformats.org/officeDocument/2006/relationships/hyperlink" Target="https://twitter.com/pilorin3/status/1672365666014461952?s=46&amp;t=Nae372_g5h9yYhyYqugGtQ" TargetMode="External"/><Relationship Id="rId1" Type="http://schemas.openxmlformats.org/officeDocument/2006/relationships/slideLayout" Target="../slideLayouts/slideLayout6.xml"/><Relationship Id="rId6" Type="http://schemas.openxmlformats.org/officeDocument/2006/relationships/hyperlink" Target="https://www.doterra.com/JP/ja_JP/what-is-an-essential-oil" TargetMode="External"/><Relationship Id="rId11" Type="http://schemas.openxmlformats.org/officeDocument/2006/relationships/hyperlink" Target="&#22885;&#26449;%20&#23447;&#24344;&#65295;" TargetMode="External"/><Relationship Id="rId5" Type="http://schemas.openxmlformats.org/officeDocument/2006/relationships/hyperlink" Target="&#12356;&#12385;&#12372;&#12300;&#33530;&#12301;&#12392;&#12300;&#27602;&#12301;&#20284;&#12390;&#12427;&#12369;&#12393;&#8230;&#12371;&#12435;&#12394;&#12371;&#12392;&#12418;&#12354;&#12427;&#12398;&#12391;&#12377;%20:%20&#12397;&#12362;&#12406;&#12429;&#12368;%20(livedoor.jp)" TargetMode="External"/><Relationship Id="rId10" Type="http://schemas.openxmlformats.org/officeDocument/2006/relationships/hyperlink" Target="mailto:&#22885;&#26449;%20&#23447;&#24344;&#65295;&#26045;&#34899;&#23478;&#12507;&#12475;%20&#12520;&#12540;&#12480;&#12398;&#33258;&#28982;&#30274;&#27861;&#12391;&#27835;&#30290;&#21147;&#12450;&#12483;&#12503;(@stone_therapy)%20&#8226;%20Instagram&#20889;&#30495;&#12392;&#21205;&#30011;" TargetMode="External"/><Relationship Id="rId4" Type="http://schemas.openxmlformats.org/officeDocument/2006/relationships/hyperlink" Target="&#12372;&#12412;&#12358;&#12398;&#20826;&#12304;&#20844;&#24335;&#12305;&#12373;&#12435;&#12399;Twitter&#12434;&#20351;&#12387;&#12390;&#12356;&#12414;&#12377;:%20&#12300;&#26481;&#20140;&#22823;&#23398;&#22823;&#23398;&#38498;&#36786;&#23398;&#29983;&#21629;&#31185;&#23398;&#30740;&#31350;&#31185;&#12398;&#25945;&#25480;&#12392;&#40575;&#20816;&#23798;&#22823;&#23398;&#21517;&#35465;&#25945;&#25480;&#12398;&#23550;&#35527;%20&#65378;&#36786;&#27700;&#30465;&#12398;&#25285;&#24403;&#32773;&#12395;&#30906;&#35469;&#12375;&#12414;&#12375;&#12383;&#65379;%20&#65378;&#12450;&#12513;&#12522;&#12459;&#12363;&#12425;&#36664;&#20837;&#12377;&#12427;&#29275;&#32905;&#12395;&#12399;600&#20493;&#12398;&#25104;&#38263;&#12507;&#12523;&#12514;&#12531;&#12364;&#20837;&#12387;&#12390;&#12427;&#65379;%20&#22269;&#27665;&#12398;&#29983;&#27963;&#12434;&#23432;&#12427;&#27671;&#12364;&#12394;&#12356;&#35328;&#12356;&#12394;&#12426;&#12497;&#12471;&#12522;&#12398;&#25919;&#27835;&#23478;&#12434;%20&#31169;&#36948;&#12398;&#19968;&#31080;&#12391;&#20498;&#12375;&#12414;&#12379;&#12435;&#12363;&#65311;&#8230;%20https:/t.co/pCPOorMNm9&#12301;%20/%20Twitter" TargetMode="External"/><Relationship Id="rId9" Type="http://schemas.openxmlformats.org/officeDocument/2006/relationships/hyperlink" Target="https://login.doterra.com/jp/ja-jp/sign-in"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youtube.com/watch?v=MUtlxMHgRYw&amp;feature=youtu.be" TargetMode="External"/><Relationship Id="rId13" Type="http://schemas.openxmlformats.org/officeDocument/2006/relationships/hyperlink" Target="https://www.instagram.com/p/CqPHytjJemD/" TargetMode="External"/><Relationship Id="rId3" Type="http://schemas.openxmlformats.org/officeDocument/2006/relationships/hyperlink" Target="https://youtu.be/ezMRcMpH57s" TargetMode="External"/><Relationship Id="rId7" Type="http://schemas.openxmlformats.org/officeDocument/2006/relationships/hyperlink" Target="https://www.doterra.com/JP/ja_JP/what-is-an-essential-oil" TargetMode="External"/><Relationship Id="rId12" Type="http://schemas.openxmlformats.org/officeDocument/2006/relationships/hyperlink" Target="&#22885;&#26449;%20&#23447;&#24344;&#65295;" TargetMode="External"/><Relationship Id="rId2" Type="http://schemas.openxmlformats.org/officeDocument/2006/relationships/hyperlink" Target="https://twitter.com/pilorin3/status/1672365666014461952?s=46&amp;t=Nae372_g5h9yYhyYqugGtQ" TargetMode="External"/><Relationship Id="rId1" Type="http://schemas.openxmlformats.org/officeDocument/2006/relationships/slideLayout" Target="../slideLayouts/slideLayout6.xml"/><Relationship Id="rId6" Type="http://schemas.openxmlformats.org/officeDocument/2006/relationships/hyperlink" Target="http://blog.livedoor.jp/ff_polaris/archives/59872978.html" TargetMode="External"/><Relationship Id="rId11" Type="http://schemas.openxmlformats.org/officeDocument/2006/relationships/hyperlink" Target="https://www.instagram.com/stone_therapy/" TargetMode="External"/><Relationship Id="rId5" Type="http://schemas.openxmlformats.org/officeDocument/2006/relationships/hyperlink" Target="https://twitter.com/GobonotoJP/status/1665852723974250497?s=20" TargetMode="External"/><Relationship Id="rId10" Type="http://schemas.openxmlformats.org/officeDocument/2006/relationships/hyperlink" Target="https://login.doterra.com/jp/ja-jp/sign-in" TargetMode="External"/><Relationship Id="rId4" Type="http://schemas.openxmlformats.org/officeDocument/2006/relationships/hyperlink" Target="&#12372;&#12412;&#12358;&#12398;&#20826;&#12304;&#20844;&#24335;&#12305;&#12373;&#12435;&#12399;Twitter&#12434;&#20351;&#12387;&#12390;&#12356;&#12414;&#12377;:%20&#12300;&#26481;&#20140;&#22823;&#23398;&#22823;&#23398;&#38498;&#36786;&#23398;&#29983;&#21629;&#31185;&#23398;&#30740;&#31350;&#31185;&#12398;&#25945;&#25480;&#12392;&#40575;&#20816;&#23798;&#22823;&#23398;&#21517;&#35465;&#25945;&#25480;&#12398;&#23550;&#35527;%20&#65378;&#36786;&#27700;&#30465;&#12398;&#25285;&#24403;&#32773;&#12395;&#30906;&#35469;&#12375;&#12414;&#12375;&#12383;&#65379;%20&#65378;&#12450;&#12513;&#12522;&#12459;&#12363;&#12425;&#36664;&#20837;&#12377;&#12427;&#29275;&#32905;&#12395;&#12399;600&#20493;&#12398;&#25104;&#38263;&#12507;&#12523;&#12514;&#12531;&#12364;&#20837;&#12387;&#12390;&#12427;&#65379;%20&#22269;&#27665;&#12398;&#29983;&#27963;&#12434;&#23432;&#12427;&#27671;&#12364;&#12394;&#12356;&#35328;&#12356;&#12394;&#12426;&#12497;&#12471;&#12522;&#12398;&#25919;&#27835;&#23478;&#12434;%20&#31169;&#36948;&#12398;&#19968;&#31080;&#12391;&#20498;&#12375;&#12414;&#12379;&#12435;&#12363;&#65311;&#8230;%20https:/t.co/pCPOorMNm9&#12301;%20/%20Twitter" TargetMode="External"/><Relationship Id="rId9" Type="http://schemas.openxmlformats.org/officeDocument/2006/relationships/hyperlink" Target="https://sourcetoyou.com/j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hyperlink" Target="https://salon.heartreinbow.com/%e3%83%91%e3%83%af%e3%83%bc%e3%82%b9%e3%83%88%e3%83%bc%e3%83%b3%e3%83%92%e3%83%bc%e3%83%aa%e3%83%b3%e3%82%b0-%e6%96%bd%e8%a1%93%e3%81%ae%e6%b5%81%e3%82%8c/" TargetMode="External"/><Relationship Id="rId13" Type="http://schemas.openxmlformats.org/officeDocument/2006/relationships/hyperlink" Target="https://salon.heartreinbow.com/%e3%82%a2%e3%83%ad%e3%83%9e%e3%82%bf%e3%83%83%e3%83%81%e3%83%92%e3%83%bc%e3%83%aa%e3%83%b3%e3%82%b0/" TargetMode="External"/><Relationship Id="rId18" Type="http://schemas.openxmlformats.org/officeDocument/2006/relationships/hyperlink" Target="https://salon.heartreinbow.com/menu/" TargetMode="External"/><Relationship Id="rId3" Type="http://schemas.openxmlformats.org/officeDocument/2006/relationships/hyperlink" Target="https://salon.heartreinbow.com/%e3%81%94%e6%8c%a8%e6%8b%b6/" TargetMode="External"/><Relationship Id="rId21" Type="http://schemas.openxmlformats.org/officeDocument/2006/relationships/hyperlink" Target="https://salon.heartreinbow.com/doterra&#35069;&#21697;&#12398;&#36092;&#20837;&#26041;&#27861;&#12395;&#12388;&#12356;&#12390;/" TargetMode="External"/><Relationship Id="rId7" Type="http://schemas.openxmlformats.org/officeDocument/2006/relationships/hyperlink" Target="https://salon.heartreinbow.com/%e3%83%91%e3%83%af%e3%83%bc%e3%82%b9%e3%83%88%e3%83%bc%e3%83%b3%e3%83%92%e3%83%bc%e3%83%aa%e3%83%b3%e3%82%b0/" TargetMode="External"/><Relationship Id="rId12" Type="http://schemas.openxmlformats.org/officeDocument/2006/relationships/hyperlink" Target="https://salon.heartreinbow.com/%e3%83%96%e3%83%ad%e3%83%83%e3%82%af%e8%a7%a3%e6%94%be%e3%83%92%e3%83%bc%e3%83%aa%e3%83%b3%e3%82%b0%e3%82%bb%e3%83%83%e3%82%b7%e3%83%a7%e3%83%b3%e3%81%ae%e6%b5%81%e3%82%8c/" TargetMode="External"/><Relationship Id="rId17" Type="http://schemas.openxmlformats.org/officeDocument/2006/relationships/hyperlink" Target="https://salon.heartreinbow.com/%e3%81%a9%e3%81%a6%e3%82%89%e3%81%ae%e3%82%a2%e3%83%ad%e3%83%9e%e3%82%aa%e3%82%a4%e3%83%ab%e3%81%ab%e3%81%a4%e3%81%84%e3%81%a6%e7%9f%a5%e3%81%a3%e3%81%a6%e3%81%bb%e3%81%97%e3%81%84%e3%81%93%e3%81%a8/" TargetMode="External"/><Relationship Id="rId2" Type="http://schemas.openxmlformats.org/officeDocument/2006/relationships/hyperlink" Target="https://salon.heartreinbow.com/" TargetMode="External"/><Relationship Id="rId16" Type="http://schemas.openxmlformats.org/officeDocument/2006/relationships/hyperlink" Target="https://salon.heartreinbow.com/%e3%82%a2%e3%83%ad%e3%83%9e%e3%82%bf%e3%83%83%e3%83%81%e3%81%ab%e3%81%a4%e3%81%84%e3%81%a6/" TargetMode="External"/><Relationship Id="rId20" Type="http://schemas.openxmlformats.org/officeDocument/2006/relationships/hyperlink" Target="https://salon.heartreinbow.com/%e3%82%bb%e3%83%83%e3%82%b7%e3%83%a7%e3%83%b3%e8%aa%ac%e6%98%8e%e8%b3%87%e6%96%99/" TargetMode="External"/><Relationship Id="rId1" Type="http://schemas.openxmlformats.org/officeDocument/2006/relationships/slideLayout" Target="../slideLayouts/slideLayout6.xml"/><Relationship Id="rId6" Type="http://schemas.openxmlformats.org/officeDocument/2006/relationships/hyperlink" Target="https://salon.heartreinbow.com/%e7%99%ba%e4%bf%a1%e6%83%85%e5%a0%b1%e4%b8%80%e8%a6%a7/" TargetMode="External"/><Relationship Id="rId11" Type="http://schemas.openxmlformats.org/officeDocument/2006/relationships/hyperlink" Target="https://salon.heartreinbow.com/%e3%83%96%e3%83%ad%e3%83%83%e3%82%af%e8%a7%a3%e6%94%be%e3%83%92%e3%83%bc%e3%83%aa%e3%83%b3%e3%82%b0/" TargetMode="External"/><Relationship Id="rId5" Type="http://schemas.openxmlformats.org/officeDocument/2006/relationships/hyperlink" Target="https://salon.heartreinbow.com/heart-rainbow%e3%80%80%e3%81%af%e3%81%be%e3%81%ab%e3%82%83%e3%82%93%e9%80%9a%e4%bf%a1%e3%80%8e%e5%89%b5%e5%88%8a%e5%8f%b7%e3%80%8f/" TargetMode="External"/><Relationship Id="rId15" Type="http://schemas.openxmlformats.org/officeDocument/2006/relationships/hyperlink" Target="https://salon.heartreinbow.com/%e3%82%a8%e3%83%83%e3%82%bb%e3%83%b3%e3%82%b7%e3%83%a3%e3%83%ab%e3%82%aa%e3%82%a4%e3%83%ab%e3%81%ae%e5%a8%81%e5%8a%9b/" TargetMode="External"/><Relationship Id="rId10" Type="http://schemas.openxmlformats.org/officeDocument/2006/relationships/hyperlink" Target="https://salon.heartreinbow.com/%e6%bd%9c%e5%9c%a8%e6%84%8f%e8%ad%98%e3%81%a8%e9%a1%95%e5%9c%a8%e6%84%8f%e8%ad%98/" TargetMode="External"/><Relationship Id="rId19" Type="http://schemas.openxmlformats.org/officeDocument/2006/relationships/hyperlink" Target="https://salon.heartreinbow.com/%e5%af%be%e9%9d%a2%e3%82%bb%e3%83%83%e3%82%b7%e3%83%a7%e3%83%b3%e3%83%bb%e4%ba%a4%e9%80%9a%e6%a9%9f%e9%96%a2%e3%81%ae%e3%81%8a%e7%9f%a5%e3%82%89%e3%81%9b/" TargetMode="External"/><Relationship Id="rId4" Type="http://schemas.openxmlformats.org/officeDocument/2006/relationships/hyperlink" Target="https://salon.heartreinbow.com/%e8%87%aa%e5%b7%b1%e7%b4%b9%e4%bb%8b/" TargetMode="External"/><Relationship Id="rId9" Type="http://schemas.openxmlformats.org/officeDocument/2006/relationships/hyperlink" Target="https://salon.heartreinbow.com/%e3%83%81%e3%83%a3%e3%82%af%e3%83%a9%e3%81%a8%e6%b3%a2%e5%8b%95%e3%81%ab%e3%81%a4%e3%81%84%e3%81%a6/" TargetMode="External"/><Relationship Id="rId14" Type="http://schemas.openxmlformats.org/officeDocument/2006/relationships/hyperlink" Target="https://salon.heartreinbow.com/%e3%82%a2%e3%83%ad%e3%83%9e%e3%82%bf%e3%83%83%e3%83%81%e3%83%92%e3%83%bc%e3%83%aa%e3%83%b3%e3%82%b0%e6%96%bd%e8%a1%93%e3%81%ae%e6%b5%81%e3%82%8c/" TargetMode="External"/><Relationship Id="rId22" Type="http://schemas.openxmlformats.org/officeDocument/2006/relationships/hyperlink" Target="https://salon.heartreinbow.com/&#12489;&#12486;&#12521;&#12398;&#39749;&#21147;&#12434;&#20253;&#12360;&#12427;&#12383;&#12417;&#1239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witter.com/GobonotoJP/status/1665852723974250497?s=20"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blog.livedoor.jp/ff_polaris/archives/59872978.html" TargetMode="External"/><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doterra.com/JP/ja_JP/about-our-story" TargetMode="External"/><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doterra.com/JP/ja_JP/what-is-an-essential-oil"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MUtlxMHgRYw" TargetMode="External"/><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s://beta-doterra.myvoffice.com/ShoppingCart/index.cfm?FuseAction=CategoryShop&amp;CategoryID=11915" TargetMode="External"/><Relationship Id="rId3" Type="http://schemas.openxmlformats.org/officeDocument/2006/relationships/image" Target="../media/image6.jpeg"/><Relationship Id="rId7" Type="http://schemas.openxmlformats.org/officeDocument/2006/relationships/hyperlink" Target="https://beta-doterra.myvoffice.com/ShoppingCart/index.cfm" TargetMode="External"/><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hyperlink" Target="https://www.instagram.com/stone_therapy/" TargetMode="External"/><Relationship Id="rId5" Type="http://schemas.openxmlformats.org/officeDocument/2006/relationships/hyperlink" Target="https://www.instagram.com/p/CqPHytjJemD/" TargetMode="External"/><Relationship Id="rId4" Type="http://schemas.openxmlformats.org/officeDocument/2006/relationships/hyperlink" Target="https://www.instagram.com/p/Cdfrxc9FLE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media.doterra.com/jp-otg/ja/presentations/llv.pdf"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twitter.com/himuro398/status/1668592878573223937?s=20"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hyperlink" Target="https://ameblo.jp/rika-doterra/entry-12629461042.html" TargetMode="Externa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6.xml"/><Relationship Id="rId4" Type="http://schemas.openxmlformats.org/officeDocument/2006/relationships/image" Target="../media/image99.emf"/></Relationships>
</file>

<file path=ppt/slides/_rels/slide8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B4BE92A-2CA3-490E-6BC3-25381CA2E78A}"/>
              </a:ext>
            </a:extLst>
          </p:cNvPr>
          <p:cNvSpPr txBox="1"/>
          <p:nvPr/>
        </p:nvSpPr>
        <p:spPr>
          <a:xfrm>
            <a:off x="1" y="184666"/>
            <a:ext cx="16255999" cy="8710077"/>
          </a:xfrm>
          <a:prstGeom prst="rect">
            <a:avLst/>
          </a:prstGeom>
          <a:noFill/>
        </p:spPr>
        <p:txBody>
          <a:bodyPr wrap="square">
            <a:spAutoFit/>
          </a:bodyPr>
          <a:lstStyle/>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今日は皆様の貴重なお時間を割いて</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エッセンシャル・ミネラル・健康ピラミッド</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のお話にご参加いただきありがとうございます。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皆様に参考となる情報をお伝えできるよう、不慣れではございますが、一生懸命開催させていただきます。</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どうぞよろしくお願いいたします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はじめに、</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わたしの簡単な紹介をします</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浜岡よしこともうします。</a:t>
            </a:r>
            <a:b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新潟で生まれ、学生時代は新潟で過ごし、神奈川</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県</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、東京</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都</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住み</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ながら</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30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年以上会社勤めをして</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き</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ました。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会社員時代は残業の多い会社に勤務していましたので、自宅と会社の往復でこころも時間も余裕のない生活。</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会社の奴隷は大げさですが、そんな感じだったと思います。</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私の周りの同僚もそのような生活をしていたのでそれが普通と自分に思い込ませていたのだと、今となっては思います。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コロナ禍になって今までの生活が制限が課されるようになって、自分を見つめ直す機会となって、</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社会で起こっているおかしなことがどんどん露見してきました。</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このままの人生でいいのか</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色々考えて、昨年会社を辞めました。</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現在は</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こころ</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からだ</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、魂をバージョンアップに導くお手伝いを</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させていただく活動をしています。</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今日の</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お話の内容</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西洋医薬や病院にできるだけ頼らずに自分自身の自己免疫力を回復させて</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健康を</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取り戻すきっかけとなる方法などをお話させていただこうと思っています</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最初にお話しさせていただくと、わたしは医療従事者でもなければ医療関係者でもありません。</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そんなわたしが何故、健康問題を取り上げているのかというと、わたしは</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父を</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肺がん</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で母を</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膵臓</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癌で亡くしています。</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主人の</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母は。</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大動脈炎症候群</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とういう病気から</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、人工透析</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に至り、父</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は胃がん</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で亡くしています。</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両親</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が健在の時は両親は</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新潟、わたしは東京に住んでいたので年に一二回</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ほど</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里帰りしていました。</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お正月に実家に帰った時、父が体調を壊し、病院で検査を受けていました。検査の結果は肺がんでした。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今から</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年以上前なので当時は告知せずに病気として入院してもらい</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抗がん剤治療をスタートさせました。</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よくなるどころかどんどん悪化し、身の回りの世話をするため母と姉とわたしがが交代で病院に泊り込みをしま</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治癒を望んでいましたが、</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5</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月に亡く</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なってしまいました</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母も数年後に膵臓癌を発症し、さまざまな治療をしましたが、母も治癒することなく亡くなりました。</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当時のわたしは医療の知識も無く、医師に言われるがままに、父や母の治療を現代医学にお任せするしかありませんでした。</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父の時はみるみる悪化しあっというまにあの世に行ってしまったので、何もしてあげることができませんでしたが</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母の時は、西洋医学以外に治る方法はないのか、インターネットや本を読んだりして、</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代替医療であるサプリメントの一種の</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アガリスクタケや伝七人参などを母に飲んでもらったりしていましたが、癌を克服する事ができないまま亡くなりました。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83DD52BC-7273-5C00-97AD-D44F893BBBBD}"/>
              </a:ext>
            </a:extLst>
          </p:cNvPr>
          <p:cNvSpPr txBox="1"/>
          <p:nvPr/>
        </p:nvSpPr>
        <p:spPr>
          <a:xfrm>
            <a:off x="0" y="0"/>
            <a:ext cx="914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挨拶</a:t>
            </a:r>
          </a:p>
        </p:txBody>
      </p:sp>
      <p:sp>
        <p:nvSpPr>
          <p:cNvPr id="7" name="テキスト ボックス 6">
            <a:extLst>
              <a:ext uri="{FF2B5EF4-FFF2-40B4-BE49-F238E27FC236}">
                <a16:creationId xmlns:a16="http://schemas.microsoft.com/office/drawing/2014/main" id="{C892673E-DD65-ABB7-93B3-0AB4EF868BAF}"/>
              </a:ext>
            </a:extLst>
          </p:cNvPr>
          <p:cNvSpPr txBox="1"/>
          <p:nvPr/>
        </p:nvSpPr>
        <p:spPr>
          <a:xfrm>
            <a:off x="0" y="1168400"/>
            <a:ext cx="17780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自己紹介</a:t>
            </a:r>
          </a:p>
        </p:txBody>
      </p:sp>
      <p:sp>
        <p:nvSpPr>
          <p:cNvPr id="8" name="テキスト ボックス 7">
            <a:extLst>
              <a:ext uri="{FF2B5EF4-FFF2-40B4-BE49-F238E27FC236}">
                <a16:creationId xmlns:a16="http://schemas.microsoft.com/office/drawing/2014/main" id="{9FD0B837-4ED5-E5D8-2EE3-6AE782902454}"/>
              </a:ext>
            </a:extLst>
          </p:cNvPr>
          <p:cNvSpPr txBox="1"/>
          <p:nvPr/>
        </p:nvSpPr>
        <p:spPr>
          <a:xfrm>
            <a:off x="0" y="4401780"/>
            <a:ext cx="3708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健康問題を取り上げている理由</a:t>
            </a:r>
          </a:p>
        </p:txBody>
      </p:sp>
    </p:spTree>
    <p:extLst>
      <p:ext uri="{BB962C8B-B14F-4D97-AF65-F5344CB8AC3E}">
        <p14:creationId xmlns:p14="http://schemas.microsoft.com/office/powerpoint/2010/main" val="4225950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D1CB1D9-EB47-75ED-D04F-352947A7FEFE}"/>
              </a:ext>
            </a:extLst>
          </p:cNvPr>
          <p:cNvPicPr>
            <a:picLocks noChangeAspect="1"/>
          </p:cNvPicPr>
          <p:nvPr/>
        </p:nvPicPr>
        <p:blipFill rotWithShape="1">
          <a:blip r:embed="rId2"/>
          <a:srcRect l="34786" t="11420" r="15214" b="9389"/>
          <a:stretch/>
        </p:blipFill>
        <p:spPr>
          <a:xfrm>
            <a:off x="473196" y="2300547"/>
            <a:ext cx="6301410" cy="5611183"/>
          </a:xfrm>
          <a:prstGeom prst="rect">
            <a:avLst/>
          </a:prstGeom>
        </p:spPr>
      </p:pic>
      <p:sp>
        <p:nvSpPr>
          <p:cNvPr id="3" name="テキスト ボックス 2">
            <a:extLst>
              <a:ext uri="{FF2B5EF4-FFF2-40B4-BE49-F238E27FC236}">
                <a16:creationId xmlns:a16="http://schemas.microsoft.com/office/drawing/2014/main" id="{7E3166C0-C7FE-B141-3CA2-A93C5AB2F688}"/>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日用品が人体に与えるダメージ</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632EC627-C501-0771-6827-E7439C9BDC51}"/>
              </a:ext>
            </a:extLst>
          </p:cNvPr>
          <p:cNvSpPr txBox="1"/>
          <p:nvPr/>
        </p:nvSpPr>
        <p:spPr>
          <a:xfrm>
            <a:off x="270099" y="7830600"/>
            <a:ext cx="17959733" cy="1384995"/>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日用品</a:t>
            </a:r>
            <a:r>
              <a:rPr lang="ja-JP" altLang="en-US" sz="2800" i="0" dirty="0">
                <a:effectLst/>
                <a:latin typeface="BIZ UDPゴシック" panose="020B0400000000000000" pitchFamily="50" charset="-128"/>
                <a:ea typeface="BIZ UDPゴシック" panose="020B0400000000000000" pitchFamily="50" charset="-128"/>
              </a:rPr>
              <a:t>選びは成分を確認して選ぶことが大事です</a:t>
            </a:r>
            <a:endParaRPr lang="en-US" altLang="ja-JP" sz="2800" i="0" dirty="0">
              <a:effectLst/>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人体・環境・動物にダメージを与える製品も・・</a:t>
            </a:r>
            <a:endParaRPr lang="en-US" altLang="ja-JP" sz="2800" i="0" dirty="0">
              <a:effectLst/>
              <a:latin typeface="BIZ UDPゴシック" panose="020B0400000000000000" pitchFamily="50" charset="-128"/>
              <a:ea typeface="BIZ UDPゴシック" panose="020B0400000000000000" pitchFamily="50" charset="-128"/>
            </a:endParaRPr>
          </a:p>
          <a:p>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7CA22D5-100D-E3C7-7FC5-C72339FE8D03}"/>
              </a:ext>
            </a:extLst>
          </p:cNvPr>
          <p:cNvSpPr txBox="1"/>
          <p:nvPr/>
        </p:nvSpPr>
        <p:spPr>
          <a:xfrm>
            <a:off x="473196" y="1751950"/>
            <a:ext cx="17959733" cy="523220"/>
          </a:xfrm>
          <a:prstGeom prst="rect">
            <a:avLst/>
          </a:prstGeom>
          <a:noFill/>
        </p:spPr>
        <p:txBody>
          <a:bodyPr wrap="square">
            <a:spAutoFit/>
          </a:bodyPr>
          <a:lstStyle/>
          <a:p>
            <a:r>
              <a:rPr lang="ja-JP" altLang="en-US" sz="2800" dirty="0">
                <a:solidFill>
                  <a:srgbClr val="0070C0"/>
                </a:solidFill>
                <a:highlight>
                  <a:srgbClr val="D8E9EC"/>
                </a:highlight>
                <a:latin typeface="BIZ UDPゴシック" panose="020B0400000000000000" pitchFamily="50" charset="-128"/>
                <a:ea typeface="BIZ UDPゴシック" panose="020B0400000000000000" pitchFamily="50" charset="-128"/>
              </a:rPr>
              <a:t>界面活性剤がつかわれています</a:t>
            </a:r>
            <a:endParaRPr lang="en-US" altLang="ja-JP" sz="2800" i="0" dirty="0">
              <a:solidFill>
                <a:srgbClr val="0070C0"/>
              </a:solidFill>
              <a:effectLst/>
              <a:highlight>
                <a:srgbClr val="D8E9EC"/>
              </a:highligh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73BC6FF5-D508-E50E-CED6-1374B96F2C98}"/>
              </a:ext>
            </a:extLst>
          </p:cNvPr>
          <p:cNvSpPr txBox="1"/>
          <p:nvPr/>
        </p:nvSpPr>
        <p:spPr>
          <a:xfrm>
            <a:off x="8834276" y="2199252"/>
            <a:ext cx="6727672" cy="2800767"/>
          </a:xfrm>
          <a:prstGeom prst="rect">
            <a:avLst/>
          </a:prstGeom>
          <a:noFill/>
          <a:ln>
            <a:solidFill>
              <a:srgbClr val="0070C0"/>
            </a:solidFill>
          </a:ln>
        </p:spPr>
        <p:txBody>
          <a:bodyPr wrap="square">
            <a:spAutoFit/>
          </a:bodyPr>
          <a:lstStyle/>
          <a:p>
            <a:r>
              <a:rPr lang="ja-JP" altLang="en-US" sz="3600" dirty="0">
                <a:solidFill>
                  <a:srgbClr val="0070C0"/>
                </a:solidFill>
                <a:latin typeface="BIZ UDPゴシック" panose="020B0400000000000000" pitchFamily="50" charset="-128"/>
                <a:ea typeface="BIZ UDPゴシック" panose="020B0400000000000000" pitchFamily="50" charset="-128"/>
              </a:rPr>
              <a:t>　</a:t>
            </a:r>
            <a:r>
              <a:rPr lang="ja-JP" altLang="en-US" sz="3600" dirty="0">
                <a:solidFill>
                  <a:srgbClr val="0070C0"/>
                </a:solidFill>
                <a:highlight>
                  <a:srgbClr val="D8E9EC"/>
                </a:highlight>
                <a:latin typeface="BIZ UDPゴシック" panose="020B0400000000000000" pitchFamily="50" charset="-128"/>
                <a:ea typeface="BIZ UDPゴシック" panose="020B0400000000000000" pitchFamily="50" charset="-128"/>
              </a:rPr>
              <a:t>経口毒　</a:t>
            </a:r>
            <a:endParaRPr lang="en-US" altLang="ja-JP" sz="3600" dirty="0">
              <a:solidFill>
                <a:srgbClr val="0070C0"/>
              </a:solidFill>
              <a:highlight>
                <a:srgbClr val="D8E9EC"/>
              </a:highlight>
              <a:latin typeface="BIZ UDPゴシック" panose="020B0400000000000000" pitchFamily="50" charset="-128"/>
              <a:ea typeface="BIZ UDPゴシック" panose="020B0400000000000000" pitchFamily="50" charset="-128"/>
            </a:endParaRPr>
          </a:p>
          <a:p>
            <a:endParaRPr lang="en-US" altLang="ja-JP" sz="2800" i="0" dirty="0">
              <a:solidFill>
                <a:srgbClr val="0070C0"/>
              </a:solidFill>
              <a:effectLst/>
              <a:highlight>
                <a:srgbClr val="D8E9EC"/>
              </a:highlight>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口から入る有害物質</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９０％は対外に排出</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（例：食品添加物・残留農薬など）</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1C97E4C-48CE-B396-0463-78EA76223187}"/>
              </a:ext>
            </a:extLst>
          </p:cNvPr>
          <p:cNvSpPr txBox="1"/>
          <p:nvPr/>
        </p:nvSpPr>
        <p:spPr>
          <a:xfrm>
            <a:off x="8834276" y="5050572"/>
            <a:ext cx="6758924" cy="4093428"/>
          </a:xfrm>
          <a:prstGeom prst="rect">
            <a:avLst/>
          </a:prstGeom>
          <a:noFill/>
          <a:ln>
            <a:solidFill>
              <a:srgbClr val="0070C0"/>
            </a:solidFill>
          </a:ln>
        </p:spPr>
        <p:txBody>
          <a:bodyPr wrap="square">
            <a:spAutoFit/>
          </a:bodyPr>
          <a:lstStyle/>
          <a:p>
            <a:r>
              <a:rPr lang="ja-JP" altLang="en-US" sz="3600" dirty="0">
                <a:solidFill>
                  <a:srgbClr val="0070C0"/>
                </a:solidFill>
                <a:latin typeface="BIZ UDPゴシック" panose="020B0400000000000000" pitchFamily="50" charset="-128"/>
                <a:ea typeface="BIZ UDPゴシック" panose="020B0400000000000000" pitchFamily="50" charset="-128"/>
              </a:rPr>
              <a:t>　</a:t>
            </a:r>
            <a:r>
              <a:rPr lang="ja-JP" altLang="en-US" sz="3600" dirty="0">
                <a:solidFill>
                  <a:srgbClr val="0070C0"/>
                </a:solidFill>
                <a:highlight>
                  <a:srgbClr val="D8E9EC"/>
                </a:highlight>
                <a:latin typeface="BIZ UDPゴシック" panose="020B0400000000000000" pitchFamily="50" charset="-128"/>
                <a:ea typeface="BIZ UDPゴシック" panose="020B0400000000000000" pitchFamily="50" charset="-128"/>
              </a:rPr>
              <a:t>経皮毒</a:t>
            </a:r>
            <a:endParaRPr lang="en-US" altLang="ja-JP" sz="3600" dirty="0">
              <a:solidFill>
                <a:srgbClr val="0070C0"/>
              </a:solidFill>
              <a:highlight>
                <a:srgbClr val="D8E9EC"/>
              </a:highlight>
              <a:latin typeface="BIZ UDPゴシック" panose="020B0400000000000000" pitchFamily="50" charset="-128"/>
              <a:ea typeface="BIZ UDPゴシック" panose="020B0400000000000000" pitchFamily="50" charset="-128"/>
            </a:endParaRPr>
          </a:p>
          <a:p>
            <a:endParaRPr lang="en-US" altLang="ja-JP" sz="28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皮膚から入る有害物質</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９０％は体内に残る</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舌下は吸収が早い</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（例：喘息などのアレルギー疾患</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薄毛・ガン・不妊症婦人系）なども</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　経皮毒が影響しているといわれています</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8CBA508-0E09-6F9B-103A-CBD10A50B110}"/>
              </a:ext>
            </a:extLst>
          </p:cNvPr>
          <p:cNvSpPr txBox="1"/>
          <p:nvPr/>
        </p:nvSpPr>
        <p:spPr>
          <a:xfrm>
            <a:off x="5678437" y="1614457"/>
            <a:ext cx="11996928" cy="584775"/>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洗剤・柔軟剤・シャンプーリンス・食品添加物・タバコ・農薬</a:t>
            </a:r>
            <a:endParaRPr lang="en-US" altLang="ja-JP" sz="32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CDA6511-2B6B-ED15-C881-665582D5AF8C}"/>
              </a:ext>
            </a:extLst>
          </p:cNvPr>
          <p:cNvSpPr txBox="1"/>
          <p:nvPr/>
        </p:nvSpPr>
        <p:spPr>
          <a:xfrm>
            <a:off x="4331791" y="1150728"/>
            <a:ext cx="9004969" cy="523220"/>
          </a:xfrm>
          <a:prstGeom prst="rect">
            <a:avLst/>
          </a:prstGeom>
          <a:no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日常的に使用している製品は大丈夫？</a:t>
            </a:r>
            <a:endParaRPr lang="en-US" altLang="ja-JP" sz="2800" i="0" dirty="0">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744669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ーブル&#10;&#10;自動的に生成された説明">
            <a:extLst>
              <a:ext uri="{FF2B5EF4-FFF2-40B4-BE49-F238E27FC236}">
                <a16:creationId xmlns:a16="http://schemas.microsoft.com/office/drawing/2014/main" id="{D41C7C86-3F0C-DB6C-F740-3536C0F3458F}"/>
              </a:ext>
            </a:extLst>
          </p:cNvPr>
          <p:cNvPicPr>
            <a:picLocks noChangeAspect="1"/>
          </p:cNvPicPr>
          <p:nvPr/>
        </p:nvPicPr>
        <p:blipFill rotWithShape="1">
          <a:blip r:embed="rId2">
            <a:extLst>
              <a:ext uri="{28A0092B-C50C-407E-A947-70E740481C1C}">
                <a14:useLocalDpi xmlns:a14="http://schemas.microsoft.com/office/drawing/2010/main" val="0"/>
              </a:ext>
            </a:extLst>
          </a:blip>
          <a:srcRect l="8278" t="11663" r="9906" b="28887"/>
          <a:stretch/>
        </p:blipFill>
        <p:spPr>
          <a:xfrm>
            <a:off x="666749" y="936463"/>
            <a:ext cx="8724901" cy="6618150"/>
          </a:xfrm>
          <a:prstGeom prst="rect">
            <a:avLst/>
          </a:prstGeom>
        </p:spPr>
      </p:pic>
      <p:sp>
        <p:nvSpPr>
          <p:cNvPr id="7" name="正方形/長方形 6">
            <a:extLst>
              <a:ext uri="{FF2B5EF4-FFF2-40B4-BE49-F238E27FC236}">
                <a16:creationId xmlns:a16="http://schemas.microsoft.com/office/drawing/2014/main" id="{D5ACF343-B992-4871-FA50-754EEF905C48}"/>
              </a:ext>
            </a:extLst>
          </p:cNvPr>
          <p:cNvSpPr/>
          <p:nvPr/>
        </p:nvSpPr>
        <p:spPr>
          <a:xfrm>
            <a:off x="10621169" y="7199085"/>
            <a:ext cx="406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14CD35-DE2C-52A8-7048-D7442C526C35}"/>
              </a:ext>
            </a:extLst>
          </p:cNvPr>
          <p:cNvSpPr txBox="1"/>
          <p:nvPr/>
        </p:nvSpPr>
        <p:spPr>
          <a:xfrm>
            <a:off x="572268" y="7682612"/>
            <a:ext cx="9686951" cy="1200329"/>
          </a:xfrm>
          <a:prstGeom prst="rect">
            <a:avLst/>
          </a:prstGeom>
          <a:noFill/>
        </p:spPr>
        <p:txBody>
          <a:bodyPr wrap="square">
            <a:spAutoFit/>
          </a:bodyPr>
          <a:lstStyle/>
          <a:p>
            <a:r>
              <a:rPr lang="en-US" altLang="ja-JP" dirty="0">
                <a:latin typeface="BIZ UDPゴシック" panose="020B0400000000000000" pitchFamily="50" charset="-128"/>
                <a:ea typeface="BIZ UDPゴシック" panose="020B0400000000000000" pitchFamily="50" charset="-128"/>
              </a:rPr>
              <a:t>60kg</a:t>
            </a:r>
            <a:r>
              <a:rPr lang="ja-JP" altLang="en-US" dirty="0">
                <a:latin typeface="BIZ UDPゴシック" panose="020B0400000000000000" pitchFamily="50" charset="-128"/>
                <a:ea typeface="BIZ UDPゴシック" panose="020B0400000000000000" pitchFamily="50" charset="-128"/>
              </a:rPr>
              <a:t>の人で換算</a:t>
            </a:r>
            <a:endParaRPr lang="en-US" altLang="ja-JP" dirty="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PHOSSIL</a:t>
            </a:r>
            <a:r>
              <a:rPr lang="ja-JP" altLang="en-US" dirty="0">
                <a:latin typeface="BIZ UDPゴシック" panose="020B0400000000000000" pitchFamily="50" charset="-128"/>
                <a:ea typeface="BIZ UDPゴシック" panose="020B0400000000000000" pitchFamily="50" charset="-128"/>
              </a:rPr>
              <a:t>はオリジナル</a:t>
            </a:r>
            <a:r>
              <a:rPr lang="en-US" altLang="ja-JP" dirty="0">
                <a:latin typeface="BIZ UDPゴシック" panose="020B0400000000000000" pitchFamily="50" charset="-128"/>
                <a:ea typeface="BIZ UDPゴシック" panose="020B0400000000000000" pitchFamily="50" charset="-128"/>
              </a:rPr>
              <a:t>50ml</a:t>
            </a:r>
            <a:r>
              <a:rPr lang="ja-JP" altLang="en-US" dirty="0">
                <a:latin typeface="BIZ UDPゴシック" panose="020B0400000000000000" pitchFamily="50" charset="-128"/>
                <a:ea typeface="BIZ UDPゴシック" panose="020B0400000000000000" pitchFamily="50" charset="-128"/>
              </a:rPr>
              <a:t>で換算（</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日の目安３０－６０ｍｌ）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メモ：ＰＨＯＳＳＩＬはマンガンが多めです、毎日１００ｍｌ継続して飲むとマンガン過剰となります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それ以外のミネラルについては、上限量を超える心配はありません</a:t>
            </a:r>
          </a:p>
        </p:txBody>
      </p:sp>
      <p:sp>
        <p:nvSpPr>
          <p:cNvPr id="3" name="テキスト ボックス 2">
            <a:extLst>
              <a:ext uri="{FF2B5EF4-FFF2-40B4-BE49-F238E27FC236}">
                <a16:creationId xmlns:a16="http://schemas.microsoft.com/office/drawing/2014/main" id="{5602F9B4-8C26-446A-B531-44435B79E84F}"/>
              </a:ext>
            </a:extLst>
          </p:cNvPr>
          <p:cNvSpPr txBox="1"/>
          <p:nvPr/>
        </p:nvSpPr>
        <p:spPr>
          <a:xfrm>
            <a:off x="1924537" y="261059"/>
            <a:ext cx="15869263"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ミネラルの摂取上限量（</a:t>
            </a:r>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日あたり）</a:t>
            </a:r>
          </a:p>
        </p:txBody>
      </p:sp>
    </p:spTree>
    <p:extLst>
      <p:ext uri="{BB962C8B-B14F-4D97-AF65-F5344CB8AC3E}">
        <p14:creationId xmlns:p14="http://schemas.microsoft.com/office/powerpoint/2010/main" val="1429129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じょうごグラフ&#10;&#10;自動的に生成された説明">
            <a:extLst>
              <a:ext uri="{FF2B5EF4-FFF2-40B4-BE49-F238E27FC236}">
                <a16:creationId xmlns:a16="http://schemas.microsoft.com/office/drawing/2014/main" id="{D0826610-087C-1681-6CEF-ECFB23961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8" y="221226"/>
            <a:ext cx="16180564" cy="8701548"/>
          </a:xfrm>
          <a:prstGeom prst="rect">
            <a:avLst/>
          </a:prstGeom>
        </p:spPr>
      </p:pic>
      <p:pic>
        <p:nvPicPr>
          <p:cNvPr id="4" name="図 3" descr="ダイアグラム&#10;&#10;自動的に生成された説明">
            <a:extLst>
              <a:ext uri="{FF2B5EF4-FFF2-40B4-BE49-F238E27FC236}">
                <a16:creationId xmlns:a16="http://schemas.microsoft.com/office/drawing/2014/main" id="{E2522742-807F-29FD-E33F-7FE77490F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52" y="-1780396"/>
            <a:ext cx="6038850" cy="3150938"/>
          </a:xfrm>
          <a:prstGeom prst="rect">
            <a:avLst/>
          </a:prstGeom>
        </p:spPr>
      </p:pic>
    </p:spTree>
    <p:extLst>
      <p:ext uri="{BB962C8B-B14F-4D97-AF65-F5344CB8AC3E}">
        <p14:creationId xmlns:p14="http://schemas.microsoft.com/office/powerpoint/2010/main" val="23150538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9490D28-9AFA-FB17-FB5A-EA9CB8F0DF35}"/>
              </a:ext>
            </a:extLst>
          </p:cNvPr>
          <p:cNvSpPr txBox="1"/>
          <p:nvPr/>
        </p:nvSpPr>
        <p:spPr>
          <a:xfrm>
            <a:off x="13151086" y="8649180"/>
            <a:ext cx="2941831"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a:t>
            </a:r>
            <a:r>
              <a:rPr kumimoji="1" lang="en-US" altLang="ja-JP" dirty="0">
                <a:latin typeface="BIZ UDPゴシック" panose="020B0400000000000000" pitchFamily="50" charset="-128"/>
                <a:ea typeface="BIZ UDPゴシック" panose="020B0400000000000000" pitchFamily="50" charset="-128"/>
              </a:rPr>
              <a:t>Snow</a:t>
            </a:r>
            <a:r>
              <a:rPr kumimoji="1" lang="ja-JP" altLang="en-US" dirty="0">
                <a:latin typeface="BIZ UDPゴシック" panose="020B0400000000000000" pitchFamily="50" charset="-128"/>
                <a:ea typeface="BIZ UDPゴシック" panose="020B0400000000000000" pitchFamily="50" charset="-128"/>
              </a:rPr>
              <a:t>　</a:t>
            </a:r>
            <a:r>
              <a:rPr kumimoji="1" lang="en-US" altLang="ja-JP" dirty="0" err="1">
                <a:latin typeface="BIZ UDPゴシック" panose="020B0400000000000000" pitchFamily="50" charset="-128"/>
                <a:ea typeface="BIZ UDPゴシック" panose="020B0400000000000000" pitchFamily="50" charset="-128"/>
              </a:rPr>
              <a:t>Crvstal</a:t>
            </a: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48373FF-E787-4B46-DD25-5683A25D2345}"/>
              </a:ext>
            </a:extLst>
          </p:cNvPr>
          <p:cNvSpPr txBox="1"/>
          <p:nvPr/>
        </p:nvSpPr>
        <p:spPr>
          <a:xfrm>
            <a:off x="0" y="0"/>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ゴシック" panose="020B0400000000000000" pitchFamily="49" charset="-128"/>
                <a:ea typeface="BIZ UDゴシック" panose="020B0400000000000000" pitchFamily="49" charset="-128"/>
              </a:rPr>
              <a:t>　　ビタミンの役割とポイント</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F38CE6AD-526C-8995-9EE7-F6BCAEB7374C}"/>
              </a:ext>
            </a:extLst>
          </p:cNvPr>
          <p:cNvSpPr txBox="1"/>
          <p:nvPr/>
        </p:nvSpPr>
        <p:spPr>
          <a:xfrm>
            <a:off x="4458047" y="3810340"/>
            <a:ext cx="14892337" cy="5632311"/>
          </a:xfrm>
          <a:prstGeom prst="rect">
            <a:avLst/>
          </a:prstGeom>
          <a:noFill/>
        </p:spPr>
        <p:txBody>
          <a:bodyPr wrap="square">
            <a:spAutoFit/>
          </a:bodyPr>
          <a:lstStyle/>
          <a:p>
            <a:r>
              <a:rPr lang="ja-JP" altLang="en-US" sz="3600" dirty="0">
                <a:latin typeface="BIZ UDゴシック" panose="020B0400000000000000" pitchFamily="49" charset="-128"/>
                <a:ea typeface="BIZ UDゴシック" panose="020B0400000000000000" pitchFamily="49" charset="-128"/>
              </a:rPr>
              <a:t>　</a:t>
            </a:r>
          </a:p>
          <a:p>
            <a:r>
              <a:rPr lang="ja-JP" altLang="en-US" sz="3600" dirty="0">
                <a:solidFill>
                  <a:srgbClr val="0070C0"/>
                </a:solidFill>
                <a:highlight>
                  <a:srgbClr val="D8E9EC"/>
                </a:highlight>
                <a:latin typeface="BIZ UDゴシック" panose="020B0400000000000000" pitchFamily="49" charset="-128"/>
                <a:ea typeface="BIZ UDゴシック" panose="020B0400000000000000" pitchFamily="49" charset="-128"/>
              </a:rPr>
              <a:t>水溶性ビタミンと脂溶性ビタミン</a:t>
            </a:r>
            <a:endParaRPr lang="en-US" altLang="ja-JP" sz="3600" dirty="0">
              <a:solidFill>
                <a:srgbClr val="0070C0"/>
              </a:solidFill>
              <a:highlight>
                <a:srgbClr val="D8E9EC"/>
              </a:highlight>
              <a:latin typeface="BIZ UDゴシック" panose="020B0400000000000000" pitchFamily="49" charset="-128"/>
              <a:ea typeface="BIZ UDゴシック" panose="020B0400000000000000" pitchFamily="49" charset="-128"/>
            </a:endParaRPr>
          </a:p>
          <a:p>
            <a:endParaRPr lang="en-US" altLang="ja-JP" sz="3600" dirty="0">
              <a:solidFill>
                <a:srgbClr val="0070C0"/>
              </a:solidFill>
              <a:highlight>
                <a:srgbClr val="D8E9EC"/>
              </a:highlight>
              <a:latin typeface="BIZ UDゴシック" panose="020B0400000000000000" pitchFamily="49" charset="-128"/>
              <a:ea typeface="BIZ UDゴシック" panose="020B0400000000000000" pitchFamily="49" charset="-128"/>
            </a:endParaRPr>
          </a:p>
          <a:p>
            <a:r>
              <a:rPr lang="ja-JP" altLang="en-US" sz="3600" dirty="0">
                <a:latin typeface="BIZ UDゴシック" panose="020B0400000000000000" pitchFamily="49" charset="-128"/>
                <a:ea typeface="BIZ UDゴシック" panose="020B0400000000000000" pitchFamily="49" charset="-128"/>
              </a:rPr>
              <a:t>水溶性ビタミンは水に溶けやすい</a:t>
            </a:r>
            <a:endParaRPr lang="en-US" altLang="ja-JP" sz="3600" dirty="0">
              <a:latin typeface="BIZ UDゴシック" panose="020B0400000000000000" pitchFamily="49" charset="-128"/>
              <a:ea typeface="BIZ UDゴシック" panose="020B0400000000000000" pitchFamily="49" charset="-128"/>
            </a:endParaRPr>
          </a:p>
          <a:p>
            <a:r>
              <a:rPr lang="ja-JP" altLang="en-US" sz="3600" dirty="0">
                <a:solidFill>
                  <a:srgbClr val="FF0000"/>
                </a:solidFill>
                <a:latin typeface="BIZ UDゴシック" panose="020B0400000000000000" pitchFamily="49" charset="-128"/>
                <a:ea typeface="BIZ UDゴシック" panose="020B0400000000000000" pitchFamily="49" charset="-128"/>
              </a:rPr>
              <a:t>　　過剰摂取〇　</a:t>
            </a:r>
            <a:r>
              <a:rPr lang="en-US" altLang="ja-JP" sz="3600" dirty="0">
                <a:latin typeface="BIZ UDゴシック" panose="020B0400000000000000" pitchFamily="49" charset="-128"/>
                <a:ea typeface="BIZ UDゴシック" panose="020B0400000000000000" pitchFamily="49" charset="-128"/>
              </a:rPr>
              <a:t>※</a:t>
            </a:r>
            <a:r>
              <a:rPr lang="ja-JP" altLang="en-US" sz="3600" dirty="0">
                <a:latin typeface="BIZ UDゴシック" panose="020B0400000000000000" pitchFamily="49" charset="-128"/>
                <a:ea typeface="BIZ UDゴシック" panose="020B0400000000000000" pitchFamily="49" charset="-128"/>
              </a:rPr>
              <a:t>余分は排出される</a:t>
            </a:r>
            <a:endParaRPr lang="en-US" altLang="ja-JP" sz="3600" dirty="0">
              <a:latin typeface="BIZ UDゴシック" panose="020B0400000000000000" pitchFamily="49" charset="-128"/>
              <a:ea typeface="BIZ UDゴシック" panose="020B0400000000000000" pitchFamily="49" charset="-128"/>
            </a:endParaRPr>
          </a:p>
          <a:p>
            <a:endParaRPr lang="en-US" altLang="ja-JP" sz="3600" dirty="0">
              <a:latin typeface="BIZ UDゴシック" panose="020B0400000000000000" pitchFamily="49" charset="-128"/>
              <a:ea typeface="BIZ UDゴシック" panose="020B0400000000000000" pitchFamily="49" charset="-128"/>
            </a:endParaRPr>
          </a:p>
          <a:p>
            <a:endParaRPr lang="en-US" altLang="ja-JP" sz="3600" dirty="0">
              <a:latin typeface="BIZ UDゴシック" panose="020B0400000000000000" pitchFamily="49" charset="-128"/>
              <a:ea typeface="BIZ UDゴシック" panose="020B0400000000000000" pitchFamily="49" charset="-128"/>
            </a:endParaRPr>
          </a:p>
          <a:p>
            <a:r>
              <a:rPr lang="ja-JP" altLang="en-US" sz="3600" dirty="0">
                <a:latin typeface="BIZ UDゴシック" panose="020B0400000000000000" pitchFamily="49" charset="-128"/>
                <a:ea typeface="BIZ UDゴシック" panose="020B0400000000000000" pitchFamily="49" charset="-128"/>
              </a:rPr>
              <a:t>脂溶性ビタミンは油脂に溶けやすい（脂質）</a:t>
            </a:r>
            <a:endParaRPr lang="en-US" altLang="ja-JP" sz="3600" dirty="0">
              <a:latin typeface="BIZ UDゴシック" panose="020B0400000000000000" pitchFamily="49" charset="-128"/>
              <a:ea typeface="BIZ UDゴシック" panose="020B0400000000000000" pitchFamily="49" charset="-128"/>
            </a:endParaRPr>
          </a:p>
          <a:p>
            <a:r>
              <a:rPr lang="ja-JP" altLang="en-US" sz="3600" dirty="0">
                <a:solidFill>
                  <a:srgbClr val="FF0000"/>
                </a:solidFill>
                <a:latin typeface="BIZ UDゴシック" panose="020B0400000000000000" pitchFamily="49" charset="-128"/>
                <a:ea typeface="BIZ UDゴシック" panose="020B0400000000000000" pitchFamily="49" charset="-128"/>
              </a:rPr>
              <a:t>　　過剰摂取✖　</a:t>
            </a:r>
            <a:r>
              <a:rPr lang="en-US" altLang="ja-JP" sz="3600" dirty="0">
                <a:latin typeface="BIZ UDゴシック" panose="020B0400000000000000" pitchFamily="49" charset="-128"/>
                <a:ea typeface="BIZ UDゴシック" panose="020B0400000000000000" pitchFamily="49" charset="-128"/>
              </a:rPr>
              <a:t>※</a:t>
            </a:r>
            <a:r>
              <a:rPr lang="ja-JP" altLang="en-US" sz="3600" dirty="0">
                <a:latin typeface="BIZ UDゴシック" panose="020B0400000000000000" pitchFamily="49" charset="-128"/>
                <a:ea typeface="BIZ UDゴシック" panose="020B0400000000000000" pitchFamily="49" charset="-128"/>
              </a:rPr>
              <a:t>過剰性がある</a:t>
            </a:r>
            <a:endParaRPr lang="en-US" altLang="ja-JP" sz="3600" dirty="0">
              <a:latin typeface="BIZ UDゴシック" panose="020B0400000000000000" pitchFamily="49" charset="-128"/>
              <a:ea typeface="BIZ UDゴシック" panose="020B0400000000000000" pitchFamily="49" charset="-128"/>
            </a:endParaRPr>
          </a:p>
          <a:p>
            <a:endParaRPr lang="ja-JP" altLang="en-US" sz="360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948703E0-EF7C-F362-B58F-057A60111B74}"/>
              </a:ext>
            </a:extLst>
          </p:cNvPr>
          <p:cNvSpPr txBox="1"/>
          <p:nvPr/>
        </p:nvSpPr>
        <p:spPr>
          <a:xfrm>
            <a:off x="3956223" y="1113706"/>
            <a:ext cx="8343553" cy="3170099"/>
          </a:xfrm>
          <a:prstGeom prst="rect">
            <a:avLst/>
          </a:prstGeom>
          <a:noFill/>
          <a:ln>
            <a:solidFill>
              <a:srgbClr val="00B0F0"/>
            </a:solidFill>
          </a:ln>
        </p:spPr>
        <p:txBody>
          <a:bodyPr wrap="square">
            <a:spAutoFit/>
          </a:bodyPr>
          <a:lstStyle/>
          <a:p>
            <a:pPr algn="ctr"/>
            <a:endParaRPr lang="en-US" altLang="ja-JP" sz="4000" dirty="0">
              <a:solidFill>
                <a:srgbClr val="0070C0"/>
              </a:solidFill>
              <a:latin typeface="BIZ UDゴシック" panose="020B0400000000000000" pitchFamily="49" charset="-128"/>
              <a:ea typeface="BIZ UDゴシック" panose="020B0400000000000000" pitchFamily="49" charset="-128"/>
            </a:endParaRPr>
          </a:p>
          <a:p>
            <a:pPr algn="ctr"/>
            <a:r>
              <a:rPr lang="ja-JP" altLang="en-US" sz="4000" dirty="0">
                <a:solidFill>
                  <a:srgbClr val="0070C0"/>
                </a:solidFill>
                <a:highlight>
                  <a:srgbClr val="D8E9EC"/>
                </a:highlight>
                <a:latin typeface="BIZ UDゴシック" panose="020B0400000000000000" pitchFamily="49" charset="-128"/>
                <a:ea typeface="BIZ UDゴシック" panose="020B0400000000000000" pitchFamily="49" charset="-128"/>
              </a:rPr>
              <a:t>役割</a:t>
            </a:r>
            <a:endParaRPr lang="en-US" altLang="ja-JP" sz="4000" dirty="0">
              <a:solidFill>
                <a:srgbClr val="0070C0"/>
              </a:solidFill>
              <a:highlight>
                <a:srgbClr val="D8E9EC"/>
              </a:highlight>
              <a:latin typeface="BIZ UDゴシック" panose="020B0400000000000000" pitchFamily="49" charset="-128"/>
              <a:ea typeface="BIZ UDゴシック" panose="020B0400000000000000" pitchFamily="49" charset="-128"/>
            </a:endParaRPr>
          </a:p>
          <a:p>
            <a:pPr algn="ctr"/>
            <a:r>
              <a:rPr lang="ja-JP" altLang="en-US" sz="4000" dirty="0">
                <a:solidFill>
                  <a:srgbClr val="0070C0"/>
                </a:solidFill>
                <a:latin typeface="BIZ UDゴシック" panose="020B0400000000000000" pitchFamily="49" charset="-128"/>
                <a:ea typeface="BIZ UDゴシック" panose="020B0400000000000000" pitchFamily="49" charset="-128"/>
              </a:rPr>
              <a:t>抗酸化作用・活性酸素を除去</a:t>
            </a:r>
            <a:endParaRPr lang="en-US" altLang="ja-JP" sz="4000" dirty="0">
              <a:solidFill>
                <a:srgbClr val="0070C0"/>
              </a:solidFill>
              <a:latin typeface="BIZ UDゴシック" panose="020B0400000000000000" pitchFamily="49" charset="-128"/>
              <a:ea typeface="BIZ UDゴシック" panose="020B0400000000000000" pitchFamily="49" charset="-128"/>
            </a:endParaRPr>
          </a:p>
          <a:p>
            <a:pPr algn="ctr"/>
            <a:r>
              <a:rPr lang="ja-JP" altLang="en-US" sz="4000" dirty="0">
                <a:solidFill>
                  <a:srgbClr val="0070C0"/>
                </a:solidFill>
                <a:latin typeface="BIZ UDゴシック" panose="020B0400000000000000" pitchFamily="49" charset="-128"/>
                <a:ea typeface="BIZ UDゴシック" panose="020B0400000000000000" pitchFamily="49" charset="-128"/>
              </a:rPr>
              <a:t>代謝を助ける・骨の成長</a:t>
            </a:r>
            <a:endParaRPr lang="en-US" altLang="ja-JP" sz="4000" dirty="0">
              <a:solidFill>
                <a:srgbClr val="0070C0"/>
              </a:solidFill>
              <a:latin typeface="BIZ UDゴシック" panose="020B0400000000000000" pitchFamily="49" charset="-128"/>
              <a:ea typeface="BIZ UDゴシック" panose="020B0400000000000000" pitchFamily="49" charset="-128"/>
            </a:endParaRPr>
          </a:p>
          <a:p>
            <a:pPr algn="ctr"/>
            <a:endParaRPr lang="ja-JP" altLang="en-US" sz="40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26107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文字の書かれた紙&#10;&#10;中程度の精度で自動的に生成された説明">
            <a:extLst>
              <a:ext uri="{FF2B5EF4-FFF2-40B4-BE49-F238E27FC236}">
                <a16:creationId xmlns:a16="http://schemas.microsoft.com/office/drawing/2014/main" id="{1E00C025-698D-6A96-4271-D4A00B18416E}"/>
              </a:ext>
            </a:extLst>
          </p:cNvPr>
          <p:cNvPicPr>
            <a:picLocks noChangeAspect="1"/>
          </p:cNvPicPr>
          <p:nvPr/>
        </p:nvPicPr>
        <p:blipFill rotWithShape="1">
          <a:blip r:embed="rId2">
            <a:extLst>
              <a:ext uri="{28A0092B-C50C-407E-A947-70E740481C1C}">
                <a14:useLocalDpi xmlns:a14="http://schemas.microsoft.com/office/drawing/2010/main" val="0"/>
              </a:ext>
            </a:extLst>
          </a:blip>
          <a:srcRect t="19373" r="4774"/>
          <a:stretch/>
        </p:blipFill>
        <p:spPr>
          <a:xfrm>
            <a:off x="274797" y="1723167"/>
            <a:ext cx="15706405" cy="5697665"/>
          </a:xfrm>
          <a:prstGeom prst="rect">
            <a:avLst/>
          </a:prstGeom>
        </p:spPr>
      </p:pic>
      <p:sp>
        <p:nvSpPr>
          <p:cNvPr id="5" name="テキスト ボックス 4">
            <a:extLst>
              <a:ext uri="{FF2B5EF4-FFF2-40B4-BE49-F238E27FC236}">
                <a16:creationId xmlns:a16="http://schemas.microsoft.com/office/drawing/2014/main" id="{0C35740D-F1BB-D5FD-8050-605B43F8B5A5}"/>
              </a:ext>
            </a:extLst>
          </p:cNvPr>
          <p:cNvSpPr txBox="1"/>
          <p:nvPr/>
        </p:nvSpPr>
        <p:spPr>
          <a:xfrm>
            <a:off x="0" y="0"/>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ゴシック" panose="020B0400000000000000" pitchFamily="49" charset="-128"/>
                <a:ea typeface="BIZ UDゴシック" panose="020B0400000000000000" pitchFamily="49" charset="-128"/>
              </a:rPr>
              <a:t>　　抗酸化作用とは？</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63937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文字の書かれた紙&#10;&#10;中程度の精度で自動的に生成された説明">
            <a:extLst>
              <a:ext uri="{FF2B5EF4-FFF2-40B4-BE49-F238E27FC236}">
                <a16:creationId xmlns:a16="http://schemas.microsoft.com/office/drawing/2014/main" id="{F975EB63-C872-F12A-E57C-20F166516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5081922" cy="2461909"/>
          </a:xfrm>
          <a:prstGeom prst="rect">
            <a:avLst/>
          </a:prstGeom>
        </p:spPr>
      </p:pic>
      <p:sp>
        <p:nvSpPr>
          <p:cNvPr id="4" name="テキスト ボックス 3">
            <a:extLst>
              <a:ext uri="{FF2B5EF4-FFF2-40B4-BE49-F238E27FC236}">
                <a16:creationId xmlns:a16="http://schemas.microsoft.com/office/drawing/2014/main" id="{E4CC3063-3E9E-B194-7112-61FFBEBD8B2D}"/>
              </a:ext>
            </a:extLst>
          </p:cNvPr>
          <p:cNvSpPr txBox="1"/>
          <p:nvPr/>
        </p:nvSpPr>
        <p:spPr>
          <a:xfrm>
            <a:off x="12960586" y="8616434"/>
            <a:ext cx="2941831"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a:t>
            </a:r>
            <a:r>
              <a:rPr kumimoji="1" lang="en-US" altLang="ja-JP" dirty="0">
                <a:latin typeface="BIZ UDPゴシック" panose="020B0400000000000000" pitchFamily="50" charset="-128"/>
                <a:ea typeface="BIZ UDPゴシック" panose="020B0400000000000000" pitchFamily="50" charset="-128"/>
              </a:rPr>
              <a:t>Snow</a:t>
            </a:r>
            <a:r>
              <a:rPr kumimoji="1" lang="ja-JP" altLang="en-US" dirty="0">
                <a:latin typeface="BIZ UDPゴシック" panose="020B0400000000000000" pitchFamily="50" charset="-128"/>
                <a:ea typeface="BIZ UDPゴシック" panose="020B0400000000000000" pitchFamily="50" charset="-128"/>
              </a:rPr>
              <a:t>　</a:t>
            </a:r>
            <a:r>
              <a:rPr kumimoji="1" lang="en-US" altLang="ja-JP" dirty="0" err="1">
                <a:latin typeface="BIZ UDPゴシック" panose="020B0400000000000000" pitchFamily="50" charset="-128"/>
                <a:ea typeface="BIZ UDPゴシック" panose="020B0400000000000000" pitchFamily="50" charset="-128"/>
              </a:rPr>
              <a:t>Crvstal</a:t>
            </a:r>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descr="文字の書かれた紙&#10;&#10;中程度の精度で自動的に生成された説明">
            <a:extLst>
              <a:ext uri="{FF2B5EF4-FFF2-40B4-BE49-F238E27FC236}">
                <a16:creationId xmlns:a16="http://schemas.microsoft.com/office/drawing/2014/main" id="{DDAD3454-BA57-19F2-99E8-65AF9C358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0" y="0"/>
            <a:ext cx="4902574" cy="2667000"/>
          </a:xfrm>
          <a:prstGeom prst="rect">
            <a:avLst/>
          </a:prstGeom>
        </p:spPr>
      </p:pic>
      <p:pic>
        <p:nvPicPr>
          <p:cNvPr id="5" name="図 4" descr="文字の書かれた紙&#10;&#10;中程度の精度で自動的に生成された説明">
            <a:extLst>
              <a:ext uri="{FF2B5EF4-FFF2-40B4-BE49-F238E27FC236}">
                <a16:creationId xmlns:a16="http://schemas.microsoft.com/office/drawing/2014/main" id="{C818D139-5C3C-8CE8-3D90-6AE17C640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4367" y="158234"/>
            <a:ext cx="4718050" cy="2567558"/>
          </a:xfrm>
          <a:prstGeom prst="rect">
            <a:avLst/>
          </a:prstGeom>
        </p:spPr>
      </p:pic>
      <p:pic>
        <p:nvPicPr>
          <p:cNvPr id="6" name="図 5" descr="絵と文字の加工写真&#10;&#10;低い精度で自動的に生成された説明">
            <a:extLst>
              <a:ext uri="{FF2B5EF4-FFF2-40B4-BE49-F238E27FC236}">
                <a16:creationId xmlns:a16="http://schemas.microsoft.com/office/drawing/2014/main" id="{1DE53E0F-680B-098C-B82A-5C0D72844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75637"/>
            <a:ext cx="4718051" cy="2486937"/>
          </a:xfrm>
          <a:prstGeom prst="rect">
            <a:avLst/>
          </a:prstGeom>
        </p:spPr>
      </p:pic>
      <p:pic>
        <p:nvPicPr>
          <p:cNvPr id="7" name="図 6" descr="テキスト, 手紙&#10;&#10;自動的に生成された説明">
            <a:extLst>
              <a:ext uri="{FF2B5EF4-FFF2-40B4-BE49-F238E27FC236}">
                <a16:creationId xmlns:a16="http://schemas.microsoft.com/office/drawing/2014/main" id="{F9517ED1-9812-A5A5-BE78-97032BDF3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5600" y="3199721"/>
            <a:ext cx="4360343" cy="2744558"/>
          </a:xfrm>
          <a:prstGeom prst="rect">
            <a:avLst/>
          </a:prstGeom>
        </p:spPr>
      </p:pic>
      <p:pic>
        <p:nvPicPr>
          <p:cNvPr id="8" name="図 7" descr="テキスト, 手紙&#10;&#10;自動的に生成された説明">
            <a:extLst>
              <a:ext uri="{FF2B5EF4-FFF2-40B4-BE49-F238E27FC236}">
                <a16:creationId xmlns:a16="http://schemas.microsoft.com/office/drawing/2014/main" id="{33B049FA-491A-AB23-DD8C-1EE72512CD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2092" y="3080986"/>
            <a:ext cx="5315422" cy="2863293"/>
          </a:xfrm>
          <a:prstGeom prst="rect">
            <a:avLst/>
          </a:prstGeom>
        </p:spPr>
      </p:pic>
      <p:pic>
        <p:nvPicPr>
          <p:cNvPr id="9" name="図 8" descr="絵と文字の加工写真&#10;&#10;低い精度で自動的に生成された説明">
            <a:extLst>
              <a:ext uri="{FF2B5EF4-FFF2-40B4-BE49-F238E27FC236}">
                <a16:creationId xmlns:a16="http://schemas.microsoft.com/office/drawing/2014/main" id="{53CAE4DA-BEFD-8631-1C3C-0F0DD8B193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3" y="5944279"/>
            <a:ext cx="5025980" cy="2789091"/>
          </a:xfrm>
          <a:prstGeom prst="rect">
            <a:avLst/>
          </a:prstGeom>
        </p:spPr>
      </p:pic>
      <p:pic>
        <p:nvPicPr>
          <p:cNvPr id="10" name="図 9" descr="テキスト, 手紙&#10;&#10;自動的に生成された説明">
            <a:extLst>
              <a:ext uri="{FF2B5EF4-FFF2-40B4-BE49-F238E27FC236}">
                <a16:creationId xmlns:a16="http://schemas.microsoft.com/office/drawing/2014/main" id="{5958741F-97CB-04D7-5F6B-588C891D8F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7537" y="6022046"/>
            <a:ext cx="5025981" cy="2711324"/>
          </a:xfrm>
          <a:prstGeom prst="rect">
            <a:avLst/>
          </a:prstGeom>
        </p:spPr>
      </p:pic>
      <p:pic>
        <p:nvPicPr>
          <p:cNvPr id="11" name="図 10" descr="テキスト, 手紙&#10;&#10;自動的に生成された説明">
            <a:extLst>
              <a:ext uri="{FF2B5EF4-FFF2-40B4-BE49-F238E27FC236}">
                <a16:creationId xmlns:a16="http://schemas.microsoft.com/office/drawing/2014/main" id="{E0AA1A12-462D-6194-6A3B-6EB668200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4883" y="6022046"/>
            <a:ext cx="4757983" cy="2635120"/>
          </a:xfrm>
          <a:prstGeom prst="rect">
            <a:avLst/>
          </a:prstGeom>
        </p:spPr>
      </p:pic>
    </p:spTree>
    <p:extLst>
      <p:ext uri="{BB962C8B-B14F-4D97-AF65-F5344CB8AC3E}">
        <p14:creationId xmlns:p14="http://schemas.microsoft.com/office/powerpoint/2010/main" val="36186926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270D83B-107B-0844-C721-8CA7F6ED6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404844"/>
            <a:ext cx="5264360" cy="3100354"/>
          </a:xfrm>
          <a:prstGeom prst="rect">
            <a:avLst/>
          </a:prstGeom>
        </p:spPr>
      </p:pic>
      <p:sp>
        <p:nvSpPr>
          <p:cNvPr id="3" name="テキスト ボックス 2">
            <a:extLst>
              <a:ext uri="{FF2B5EF4-FFF2-40B4-BE49-F238E27FC236}">
                <a16:creationId xmlns:a16="http://schemas.microsoft.com/office/drawing/2014/main" id="{800BA219-F309-E2F4-10A8-2BB231196C7B}"/>
              </a:ext>
            </a:extLst>
          </p:cNvPr>
          <p:cNvSpPr txBox="1"/>
          <p:nvPr/>
        </p:nvSpPr>
        <p:spPr>
          <a:xfrm>
            <a:off x="12749019" y="8724898"/>
            <a:ext cx="2941831"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a:t>
            </a:r>
            <a:r>
              <a:rPr kumimoji="1" lang="en-US" altLang="ja-JP" dirty="0">
                <a:latin typeface="BIZ UDPゴシック" panose="020B0400000000000000" pitchFamily="50" charset="-128"/>
                <a:ea typeface="BIZ UDPゴシック" panose="020B0400000000000000" pitchFamily="50" charset="-128"/>
              </a:rPr>
              <a:t>Snow</a:t>
            </a:r>
            <a:r>
              <a:rPr kumimoji="1" lang="ja-JP" altLang="en-US" dirty="0">
                <a:latin typeface="BIZ UDPゴシック" panose="020B0400000000000000" pitchFamily="50" charset="-128"/>
                <a:ea typeface="BIZ UDPゴシック" panose="020B0400000000000000" pitchFamily="50" charset="-128"/>
              </a:rPr>
              <a:t>　</a:t>
            </a:r>
            <a:r>
              <a:rPr kumimoji="1" lang="en-US" altLang="ja-JP" dirty="0" err="1">
                <a:latin typeface="BIZ UDPゴシック" panose="020B0400000000000000" pitchFamily="50" charset="-128"/>
                <a:ea typeface="BIZ UDPゴシック" panose="020B0400000000000000" pitchFamily="50" charset="-128"/>
              </a:rPr>
              <a:t>Crvstal</a:t>
            </a:r>
            <a:endParaRPr kumimoji="1" lang="ja-JP" altLang="en-US" dirty="0">
              <a:latin typeface="BIZ UDPゴシック" panose="020B0400000000000000" pitchFamily="50" charset="-128"/>
              <a:ea typeface="BIZ UDPゴシック" panose="020B0400000000000000" pitchFamily="50" charset="-128"/>
            </a:endParaRPr>
          </a:p>
        </p:txBody>
      </p:sp>
      <p:pic>
        <p:nvPicPr>
          <p:cNvPr id="2" name="図 1" descr="絵と文字の加工写真&#10;&#10;低い精度で自動的に生成された説明">
            <a:extLst>
              <a:ext uri="{FF2B5EF4-FFF2-40B4-BE49-F238E27FC236}">
                <a16:creationId xmlns:a16="http://schemas.microsoft.com/office/drawing/2014/main" id="{0046C187-8C9C-5021-E722-E0AC87C7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589" y="404845"/>
            <a:ext cx="4970153" cy="3100353"/>
          </a:xfrm>
          <a:prstGeom prst="rect">
            <a:avLst/>
          </a:prstGeom>
        </p:spPr>
      </p:pic>
      <p:pic>
        <p:nvPicPr>
          <p:cNvPr id="4" name="図 3" descr="文字の書かれた紙&#10;&#10;自動的に生成された説明">
            <a:extLst>
              <a:ext uri="{FF2B5EF4-FFF2-40B4-BE49-F238E27FC236}">
                <a16:creationId xmlns:a16="http://schemas.microsoft.com/office/drawing/2014/main" id="{937A07DC-6D1E-1734-A996-F3D90F07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743" y="612804"/>
            <a:ext cx="5581871" cy="2723954"/>
          </a:xfrm>
          <a:prstGeom prst="rect">
            <a:avLst/>
          </a:prstGeom>
        </p:spPr>
      </p:pic>
    </p:spTree>
    <p:extLst>
      <p:ext uri="{BB962C8B-B14F-4D97-AF65-F5344CB8AC3E}">
        <p14:creationId xmlns:p14="http://schemas.microsoft.com/office/powerpoint/2010/main" val="9733213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505EA7D2-7325-A117-1856-AE94C58C5D41}"/>
              </a:ext>
            </a:extLst>
          </p:cNvPr>
          <p:cNvSpPr txBox="1"/>
          <p:nvPr/>
        </p:nvSpPr>
        <p:spPr>
          <a:xfrm>
            <a:off x="6788864" y="350014"/>
            <a:ext cx="9078703" cy="8443962"/>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ja-JP" altLang="en-US" sz="2400" dirty="0"/>
              <a:t>わたし一人で調べる事や知る事には限界があり</a:t>
            </a:r>
            <a:endParaRPr lang="en-US" altLang="ja-JP" sz="2400" dirty="0"/>
          </a:p>
          <a:p>
            <a:pPr defTabSz="914400">
              <a:lnSpc>
                <a:spcPct val="90000"/>
              </a:lnSpc>
              <a:spcAft>
                <a:spcPts val="600"/>
              </a:spcAft>
            </a:pPr>
            <a:r>
              <a:rPr lang="ja-JP" altLang="en-US" sz="2400" dirty="0"/>
              <a:t>　わたしが伝えられる範囲にも限界があります。</a:t>
            </a:r>
            <a:endParaRPr lang="en-US" altLang="ja-JP" sz="2400" dirty="0"/>
          </a:p>
          <a:p>
            <a:pPr defTabSz="914400">
              <a:lnSpc>
                <a:spcPct val="90000"/>
              </a:lnSpc>
              <a:spcAft>
                <a:spcPts val="600"/>
              </a:spcAft>
            </a:pP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健康になる方法、今起きている事、それを知ったかたが</a:t>
            </a:r>
            <a:endParaRPr lang="en-US" altLang="ja-JP" sz="2400" dirty="0"/>
          </a:p>
          <a:p>
            <a:pPr defTabSz="914400">
              <a:lnSpc>
                <a:spcPct val="90000"/>
              </a:lnSpc>
              <a:spcAft>
                <a:spcPts val="600"/>
              </a:spcAft>
            </a:pPr>
            <a:r>
              <a:rPr lang="ja-JP" altLang="en-US" sz="2400" dirty="0"/>
              <a:t>　人につなぎ、知らなかった人に伝えていくことができます。</a:t>
            </a:r>
            <a:endParaRPr lang="en-US" altLang="ja-JP" sz="2400" dirty="0"/>
          </a:p>
          <a:p>
            <a:pPr defTabSz="914400">
              <a:lnSpc>
                <a:spcPct val="90000"/>
              </a:lnSpc>
              <a:spcAft>
                <a:spcPts val="600"/>
              </a:spcAft>
            </a:pPr>
            <a:br>
              <a:rPr lang="en-US" altLang="ja-JP" sz="2400" dirty="0"/>
            </a:b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健康になる方法、生活改善の方法、西洋医療だけではなく</a:t>
            </a:r>
            <a:endParaRPr lang="en-US" altLang="ja-JP" sz="2400" dirty="0"/>
          </a:p>
          <a:p>
            <a:pPr defTabSz="914400">
              <a:lnSpc>
                <a:spcPct val="90000"/>
              </a:lnSpc>
              <a:spcAft>
                <a:spcPts val="600"/>
              </a:spcAft>
            </a:pPr>
            <a:r>
              <a:rPr lang="ja-JP" altLang="en-US" sz="2400" dirty="0"/>
              <a:t>　代替医療も効果が高いこと。</a:t>
            </a:r>
            <a:endParaRPr lang="en-US" altLang="ja-JP" sz="2400" dirty="0"/>
          </a:p>
          <a:p>
            <a:pPr defTabSz="914400">
              <a:lnSpc>
                <a:spcPct val="90000"/>
              </a:lnSpc>
              <a:spcAft>
                <a:spcPts val="600"/>
              </a:spcAft>
            </a:pP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エッセンシャルオイルで治療ができること。</a:t>
            </a:r>
            <a:endParaRPr lang="en-US" altLang="ja-JP" sz="2400" dirty="0"/>
          </a:p>
          <a:p>
            <a:pPr defTabSz="914400">
              <a:lnSpc>
                <a:spcPct val="90000"/>
              </a:lnSpc>
              <a:spcAft>
                <a:spcPts val="600"/>
              </a:spcAft>
            </a:pPr>
            <a:r>
              <a:rPr lang="ja-JP" altLang="en-US" sz="2400" dirty="0"/>
              <a:t>　心を癒してくれること。</a:t>
            </a: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ミネラル摂取が健康維持に大切だということ。</a:t>
            </a: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健康で健やかに過ごすには、健康ピラミッドの考え方が大切だということ。</a:t>
            </a:r>
            <a:endParaRPr lang="en-US" altLang="ja-JP" sz="2400" dirty="0"/>
          </a:p>
          <a:p>
            <a:pPr indent="-228600" defTabSz="914400">
              <a:lnSpc>
                <a:spcPct val="90000"/>
              </a:lnSpc>
              <a:spcAft>
                <a:spcPts val="600"/>
              </a:spcAft>
              <a:buFont typeface="Arial" panose="020B0604020202020204" pitchFamily="34" charset="0"/>
              <a:buChar char="•"/>
            </a:pP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それを広める事でみんなが健康で豊かになっていくと私は信じて活動しています。</a:t>
            </a:r>
            <a:endParaRPr lang="en-US" altLang="ja-JP" sz="2400" dirty="0"/>
          </a:p>
          <a:p>
            <a:pPr indent="-228600" defTabSz="914400">
              <a:lnSpc>
                <a:spcPct val="90000"/>
              </a:lnSpc>
              <a:spcAft>
                <a:spcPts val="600"/>
              </a:spcAft>
              <a:buFont typeface="Arial" panose="020B0604020202020204" pitchFamily="34" charset="0"/>
              <a:buChar char="•"/>
            </a:pPr>
            <a:r>
              <a:rPr lang="ja-JP" altLang="en-US" sz="2400" dirty="0"/>
              <a:t>是非、今日お伝えさせていただいたことを</a:t>
            </a:r>
            <a:endParaRPr lang="en-US" altLang="ja-JP" sz="2400" dirty="0"/>
          </a:p>
          <a:p>
            <a:pPr defTabSz="914400">
              <a:lnSpc>
                <a:spcPct val="90000"/>
              </a:lnSpc>
              <a:spcAft>
                <a:spcPts val="600"/>
              </a:spcAft>
            </a:pPr>
            <a:r>
              <a:rPr lang="ja-JP" altLang="en-US" sz="2400" dirty="0"/>
              <a:t>　ご家族やお友達などにシェアしていただければと思います。</a:t>
            </a:r>
            <a:endParaRPr lang="en-US" altLang="ja-JP" sz="2400" dirty="0"/>
          </a:p>
        </p:txBody>
      </p:sp>
      <p:pic>
        <p:nvPicPr>
          <p:cNvPr id="8" name="図 7" descr="花が咲いている植物&#10;&#10;自動的に生成された説明">
            <a:extLst>
              <a:ext uri="{FF2B5EF4-FFF2-40B4-BE49-F238E27FC236}">
                <a16:creationId xmlns:a16="http://schemas.microsoft.com/office/drawing/2014/main" id="{F6ECEE89-985C-BA7F-7ABA-E4468EEABEE4}"/>
              </a:ext>
            </a:extLst>
          </p:cNvPr>
          <p:cNvPicPr>
            <a:picLocks noChangeAspect="1"/>
          </p:cNvPicPr>
          <p:nvPr/>
        </p:nvPicPr>
        <p:blipFill rotWithShape="1">
          <a:blip r:embed="rId2">
            <a:extLst>
              <a:ext uri="{28A0092B-C50C-407E-A947-70E740481C1C}">
                <a14:useLocalDpi xmlns:a14="http://schemas.microsoft.com/office/drawing/2010/main" val="0"/>
              </a:ext>
            </a:extLst>
          </a:blip>
          <a:srcRect t="12531" b="11919"/>
          <a:stretch/>
        </p:blipFill>
        <p:spPr>
          <a:xfrm>
            <a:off x="0" y="0"/>
            <a:ext cx="6656747" cy="9143990"/>
          </a:xfrm>
          <a:prstGeom prst="rect">
            <a:avLst/>
          </a:prstGeom>
          <a:effectLst/>
        </p:spPr>
      </p:pic>
      <p:sp>
        <p:nvSpPr>
          <p:cNvPr id="5" name="テキスト ボックス 4">
            <a:extLst>
              <a:ext uri="{FF2B5EF4-FFF2-40B4-BE49-F238E27FC236}">
                <a16:creationId xmlns:a16="http://schemas.microsoft.com/office/drawing/2014/main" id="{B4649DFF-C637-1CCB-A9D2-FD5F976219CB}"/>
              </a:ext>
            </a:extLst>
          </p:cNvPr>
          <p:cNvSpPr txBox="1"/>
          <p:nvPr/>
        </p:nvSpPr>
        <p:spPr>
          <a:xfrm>
            <a:off x="-669983" y="1162047"/>
            <a:ext cx="8002813" cy="199390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ja-JP" altLang="en-US" sz="5300" b="1" dirty="0">
                <a:solidFill>
                  <a:schemeClr val="bg1"/>
                </a:solidFill>
                <a:latin typeface="+mj-lt"/>
                <a:ea typeface="+mj-ea"/>
                <a:cs typeface="+mj-cs"/>
              </a:rPr>
              <a:t>ご清聴ありがとう</a:t>
            </a:r>
            <a:endParaRPr lang="en-US" altLang="ja-JP" sz="5300" b="1" dirty="0">
              <a:solidFill>
                <a:schemeClr val="bg1"/>
              </a:solidFill>
              <a:latin typeface="+mj-lt"/>
              <a:ea typeface="+mj-ea"/>
              <a:cs typeface="+mj-cs"/>
            </a:endParaRPr>
          </a:p>
          <a:p>
            <a:pPr algn="ctr" defTabSz="914400">
              <a:lnSpc>
                <a:spcPct val="90000"/>
              </a:lnSpc>
              <a:spcBef>
                <a:spcPct val="0"/>
              </a:spcBef>
              <a:spcAft>
                <a:spcPts val="600"/>
              </a:spcAft>
            </a:pPr>
            <a:r>
              <a:rPr lang="ja-JP" altLang="en-US" sz="5300" b="1" dirty="0">
                <a:solidFill>
                  <a:schemeClr val="bg1"/>
                </a:solidFill>
                <a:latin typeface="+mj-lt"/>
                <a:ea typeface="+mj-ea"/>
                <a:cs typeface="+mj-cs"/>
              </a:rPr>
              <a:t>ございました</a:t>
            </a:r>
          </a:p>
        </p:txBody>
      </p:sp>
    </p:spTree>
    <p:extLst>
      <p:ext uri="{BB962C8B-B14F-4D97-AF65-F5344CB8AC3E}">
        <p14:creationId xmlns:p14="http://schemas.microsoft.com/office/powerpoint/2010/main" val="3029484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711D8BF-9A22-CB46-3119-91C65927190A}"/>
              </a:ext>
            </a:extLst>
          </p:cNvPr>
          <p:cNvSpPr txBox="1"/>
          <p:nvPr/>
        </p:nvSpPr>
        <p:spPr>
          <a:xfrm>
            <a:off x="346075" y="0"/>
            <a:ext cx="15563850" cy="10064294"/>
          </a:xfrm>
          <a:prstGeom prst="rect">
            <a:avLst/>
          </a:prstGeom>
          <a:noFill/>
        </p:spPr>
        <p:txBody>
          <a:bodyPr wrap="square">
            <a:spAutoFit/>
          </a:bodyPr>
          <a:lstStyle/>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エッセンシャルオイルの効果や威力について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ミネラルについて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健康を害する食品について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食材の諸事情について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マスクについて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ワクチンについて</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ホームページやブログで発信しています。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心・からだ・魂が健康になる情報も発信していますので、是非ごらんいただければと思います。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今回開催させていただきましたような　セミナーやイベントを今後も開催していく予定です。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公式ラインにご登録いただきますと、ブログ以外の情報を発信しておりますので是非ご登録下さい。</a:t>
            </a:r>
            <a:endParaRPr lang="en-US" altLang="ja-JP" dirty="0">
              <a:latin typeface="ＭＳ Ｐゴシック" panose="020B0600070205080204" pitchFamily="50" charset="-128"/>
              <a:ea typeface="ＭＳ Ｐゴシック" panose="020B0600070205080204" pitchFamily="50" charset="-128"/>
            </a:endParaRPr>
          </a:p>
          <a:p>
            <a:r>
              <a:rPr lang="ja-JP" altLang="en-US" sz="1800" dirty="0">
                <a:latin typeface="BIZ UDPゴシック" panose="020B0400000000000000" pitchFamily="50" charset="-128"/>
                <a:ea typeface="BIZ UDPゴシック" panose="020B0400000000000000" pitchFamily="50" charset="-128"/>
              </a:rPr>
              <a:t>エッセンシャルオイルの体験を最も活かすために、ドテラは直接販売（ダイレクトセリング）というビジネスモデルを採用していますので市販では販売をしておりません。</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ドテラ製品を使用してみたい。というかたドテラ製品購入についてと会員についてのページを</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送らせていただきます。ある程度分かるように書かせていただいておりますが、個別に別に時間をもうけてご説明させていただきますので</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今お申込みいただくか、後日メッセージをいただければと思います。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本日お配りした資料に記載しました。公式ライン、記載のメール、お問い合わせからご連絡下さい。</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エッセンシャルオイルを使用し、アロマタッチヒーリングを提供させていただいております。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本日参加いただいた皆様限定で、アロマタッチに２０分のタロットリーディングをサービスさせていただきます。</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でアロマタッチに興味があれば公式ライン・問い合わせ、からお申込み下さい。予定がわかれば本日受付も致します。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男性に関しては、通常お受けしていませんが、本日参加者限定でお受けいたします。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たびたびｾﾐﾅｰを開催させていただく予定です。お友達を誘っていただき是非ご参加ください。</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その際も人数に制限がありますので、公式ライン・お問い合わせからお申込み下さい。</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今日は貴重なお時間を割いて、ご参加くださり、ご清聴いただきありがとうございました。</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先着のハンドマッサージ該当の方はこの後順番に受付させていただきます。</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endParaRPr lang="ja-JP" altLang="en-US" dirty="0">
              <a:latin typeface="ＭＳ Ｐゴシック" panose="020B0600070205080204" pitchFamily="50" charset="-128"/>
              <a:ea typeface="ＭＳ Ｐゴシック" panose="020B0600070205080204" pitchFamily="50" charset="-128"/>
            </a:endParaRPr>
          </a:p>
        </p:txBody>
      </p:sp>
      <p:sp>
        <p:nvSpPr>
          <p:cNvPr id="2" name="楕円 1">
            <a:extLst>
              <a:ext uri="{FF2B5EF4-FFF2-40B4-BE49-F238E27FC236}">
                <a16:creationId xmlns:a16="http://schemas.microsoft.com/office/drawing/2014/main" id="{F5AE7FB3-0883-68C8-A72D-903126526E1E}"/>
              </a:ext>
            </a:extLst>
          </p:cNvPr>
          <p:cNvSpPr/>
          <p:nvPr/>
        </p:nvSpPr>
        <p:spPr>
          <a:xfrm>
            <a:off x="11882383" y="743983"/>
            <a:ext cx="4081517" cy="34642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7135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0F7418-A198-0443-06D4-A7A5F9E6B204}"/>
              </a:ext>
            </a:extLst>
          </p:cNvPr>
          <p:cNvPicPr>
            <a:picLocks noChangeAspect="1"/>
          </p:cNvPicPr>
          <p:nvPr/>
        </p:nvPicPr>
        <p:blipFill rotWithShape="1">
          <a:blip r:embed="rId2"/>
          <a:srcRect l="61322" t="31250" r="5588" b="22396"/>
          <a:stretch/>
        </p:blipFill>
        <p:spPr>
          <a:xfrm>
            <a:off x="190499" y="971550"/>
            <a:ext cx="9626460" cy="7581900"/>
          </a:xfrm>
          <a:prstGeom prst="rect">
            <a:avLst/>
          </a:prstGeom>
        </p:spPr>
      </p:pic>
      <p:sp>
        <p:nvSpPr>
          <p:cNvPr id="5" name="テキスト ボックス 4">
            <a:extLst>
              <a:ext uri="{FF2B5EF4-FFF2-40B4-BE49-F238E27FC236}">
                <a16:creationId xmlns:a16="http://schemas.microsoft.com/office/drawing/2014/main" id="{528748B2-F745-BB35-860A-1AA555C009AC}"/>
              </a:ext>
            </a:extLst>
          </p:cNvPr>
          <p:cNvSpPr txBox="1"/>
          <p:nvPr/>
        </p:nvSpPr>
        <p:spPr>
          <a:xfrm>
            <a:off x="10317782" y="1276350"/>
            <a:ext cx="15107479" cy="6972300"/>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一人一人が気づく事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今出来ることをひとつでもから</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行動を起こす事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行動を起こせる人を増やす事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日本の問題</a:t>
            </a:r>
          </a:p>
          <a:p>
            <a:pPr defTabSz="914400">
              <a:lnSpc>
                <a:spcPct val="90000"/>
              </a:lnSpc>
              <a:spcAft>
                <a:spcPts val="600"/>
              </a:spcAft>
            </a:pPr>
            <a:r>
              <a:rPr lang="en-US" altLang="ja-JP" sz="2400" dirty="0">
                <a:latin typeface="BIZ UDPゴシック" panose="020B0400000000000000" pitchFamily="50" charset="-128"/>
                <a:ea typeface="BIZ UDPゴシック" panose="020B0400000000000000" pitchFamily="50" charset="-128"/>
              </a:rPr>
              <a:t>2025</a:t>
            </a:r>
            <a:r>
              <a:rPr lang="ja-JP" altLang="en-US" sz="2400" dirty="0">
                <a:latin typeface="BIZ UDPゴシック" panose="020B0400000000000000" pitchFamily="50" charset="-128"/>
                <a:ea typeface="BIZ UDPゴシック" panose="020B0400000000000000" pitchFamily="50" charset="-128"/>
              </a:rPr>
              <a:t>年問題（超高齢化社会）</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必要なお金は毎年増えるのに</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稼げる人が減っている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介護問題が深刻になってきている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家で家族が介護する時代へ</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オイルでのケアを通して家で看取る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介護側にストレスの無い社会づくり</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en-US" altLang="ja-JP" sz="2400" dirty="0">
                <a:latin typeface="BIZ UDPゴシック" panose="020B0400000000000000" pitchFamily="50" charset="-128"/>
                <a:ea typeface="BIZ UDPゴシック" panose="020B0400000000000000" pitchFamily="50" charset="-128"/>
              </a:rPr>
              <a:t>2025</a:t>
            </a:r>
            <a:r>
              <a:rPr lang="ja-JP" altLang="en-US" sz="2400" dirty="0">
                <a:latin typeface="BIZ UDPゴシック" panose="020B0400000000000000" pitchFamily="50" charset="-128"/>
                <a:ea typeface="BIZ UDPゴシック" panose="020B0400000000000000" pitchFamily="50" charset="-128"/>
              </a:rPr>
              <a:t>年は</a:t>
            </a:r>
            <a:r>
              <a:rPr lang="en-US" altLang="ja-JP" sz="2400" dirty="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人で一人が支える</a:t>
            </a:r>
            <a:endParaRPr lang="en-US" altLang="ja-JP" sz="24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EEE451D3-20EF-FA35-7134-08F5BF82C9F8}"/>
              </a:ext>
            </a:extLst>
          </p:cNvPr>
          <p:cNvSpPr txBox="1"/>
          <p:nvPr/>
        </p:nvSpPr>
        <p:spPr>
          <a:xfrm>
            <a:off x="0" y="0"/>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日本で起きている問題</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799300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EF5BE39-0942-F03B-E317-DB51D5D7EC4A}"/>
              </a:ext>
            </a:extLst>
          </p:cNvPr>
          <p:cNvSpPr txBox="1"/>
          <p:nvPr/>
        </p:nvSpPr>
        <p:spPr>
          <a:xfrm>
            <a:off x="0" y="-2375"/>
            <a:ext cx="1647825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ドテラは　ウェルネスピラミッド　という考え方を提唱しています</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47A7CDE-7FDE-1E8D-A13E-AFE03ECC539A}"/>
              </a:ext>
            </a:extLst>
          </p:cNvPr>
          <p:cNvSpPr txBox="1"/>
          <p:nvPr/>
        </p:nvSpPr>
        <p:spPr>
          <a:xfrm>
            <a:off x="287593" y="809399"/>
            <a:ext cx="18885310" cy="1384995"/>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世界の医療に目を向けている。</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薬害、医療費問題、高齢者問題を考え、セルフケア、セルフメディテーションを導入して科学的に確立。</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人の健康を作り世界の医療を変える。</a:t>
            </a:r>
          </a:p>
        </p:txBody>
      </p:sp>
      <p:sp>
        <p:nvSpPr>
          <p:cNvPr id="5" name="テキスト ボックス 4">
            <a:extLst>
              <a:ext uri="{FF2B5EF4-FFF2-40B4-BE49-F238E27FC236}">
                <a16:creationId xmlns:a16="http://schemas.microsoft.com/office/drawing/2014/main" id="{4B5690F0-322B-3073-0F82-8C56EAF13962}"/>
              </a:ext>
            </a:extLst>
          </p:cNvPr>
          <p:cNvSpPr txBox="1"/>
          <p:nvPr/>
        </p:nvSpPr>
        <p:spPr>
          <a:xfrm>
            <a:off x="287593" y="3015159"/>
            <a:ext cx="18430997" cy="1477328"/>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慢性的な疾患に対しては一時の痛みが和らぐけれど、完治することはなく</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副作用が身体だけでなく、心の状態を崩壊させる。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多くの人がやっていることは何かあった時に薬、何かあったら病院。これをやり続けると人生のいきつく先は寝たきり</a:t>
            </a:r>
          </a:p>
          <a:p>
            <a:r>
              <a:rPr lang="ja-JP" altLang="en-US" dirty="0">
                <a:latin typeface="BIZ UDPゴシック" panose="020B0400000000000000" pitchFamily="50" charset="-128"/>
                <a:ea typeface="BIZ UDPゴシック" panose="020B0400000000000000" pitchFamily="50" charset="-128"/>
              </a:rPr>
              <a:t>病気にならない人生を生きたい、大切な人にそういう思いをさせたくない。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自分の人生からこころ・生き方・経済全てにおいての健康になる事で本当の健康があることを実感できる。</a:t>
            </a:r>
          </a:p>
        </p:txBody>
      </p:sp>
      <p:sp>
        <p:nvSpPr>
          <p:cNvPr id="6" name="テキスト ボックス 5">
            <a:extLst>
              <a:ext uri="{FF2B5EF4-FFF2-40B4-BE49-F238E27FC236}">
                <a16:creationId xmlns:a16="http://schemas.microsoft.com/office/drawing/2014/main" id="{C4E7701A-5F0C-127E-1084-941227212CF4}"/>
              </a:ext>
            </a:extLst>
          </p:cNvPr>
          <p:cNvSpPr txBox="1"/>
          <p:nvPr/>
        </p:nvSpPr>
        <p:spPr>
          <a:xfrm>
            <a:off x="470314" y="9258251"/>
            <a:ext cx="15315372" cy="2739211"/>
          </a:xfrm>
          <a:prstGeom prst="rect">
            <a:avLst/>
          </a:prstGeom>
          <a:noFill/>
        </p:spPr>
        <p:txBody>
          <a:bodyPr wrap="square">
            <a:spAutoFit/>
          </a:bodyPr>
          <a:lstStyle/>
          <a:p>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身体だけではなく、</a:t>
            </a:r>
            <a:r>
              <a:rPr lang="ja-JP" altLang="en-US" sz="2800" dirty="0">
                <a:latin typeface="BIZ UDPゴシック" panose="020B0400000000000000" pitchFamily="50" charset="-128"/>
                <a:ea typeface="BIZ UDPゴシック" panose="020B0400000000000000" pitchFamily="50" charset="-128"/>
              </a:rPr>
              <a:t>感情・精神的・社会的・知性・職業・環境</a:t>
            </a:r>
            <a:r>
              <a:rPr lang="ja-JP" altLang="en-US" dirty="0">
                <a:latin typeface="BIZ UDPゴシック" panose="020B0400000000000000" pitchFamily="50" charset="-128"/>
                <a:ea typeface="BIZ UDPゴシック" panose="020B0400000000000000" pitchFamily="50" charset="-128"/>
              </a:rPr>
              <a:t>全てが揃って健康</a:t>
            </a:r>
          </a:p>
          <a:p>
            <a:r>
              <a:rPr lang="ja-JP" altLang="en-US" dirty="0">
                <a:latin typeface="BIZ UDPゴシック" panose="020B0400000000000000" pitchFamily="50" charset="-128"/>
                <a:ea typeface="BIZ UDPゴシック" panose="020B0400000000000000" pitchFamily="50" charset="-128"/>
              </a:rPr>
              <a:t>感情：自分自身の気持ち受け入れて自分自身を尊重できるのか、</a:t>
            </a:r>
          </a:p>
          <a:p>
            <a:r>
              <a:rPr lang="ja-JP" altLang="en-US" dirty="0">
                <a:latin typeface="BIZ UDPゴシック" panose="020B0400000000000000" pitchFamily="50" charset="-128"/>
                <a:ea typeface="BIZ UDPゴシック" panose="020B0400000000000000" pitchFamily="50" charset="-128"/>
              </a:rPr>
              <a:t>環境：自分にとって家庭もですが、環境がストレスに侵されていない全てを揃えて健康。生活習慣生き方なんです。</a:t>
            </a:r>
          </a:p>
          <a:p>
            <a:r>
              <a:rPr lang="ja-JP" altLang="en-US" dirty="0">
                <a:latin typeface="BIZ UDPゴシック" panose="020B0400000000000000" pitchFamily="50" charset="-128"/>
                <a:ea typeface="BIZ UDPゴシック" panose="020B0400000000000000" pitchFamily="50" charset="-128"/>
              </a:rPr>
              <a:t>社会的：なんらかのコミニュティの中でいい人間関係を作っていくこと。</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精神：人間として生きるのに自分使命はなにか、大切な事はなに？理念に則っていきていますか？　</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環境：地球にいるストレスの無い環境つくり。全てを揃えてウェルネスという生き方。健康を守る事は必要。</a:t>
            </a:r>
          </a:p>
          <a:p>
            <a:r>
              <a:rPr lang="ja-JP" altLang="en-US" dirty="0">
                <a:latin typeface="BIZ UDPゴシック" panose="020B0400000000000000" pitchFamily="50" charset="-128"/>
                <a:ea typeface="BIZ UDPゴシック" panose="020B0400000000000000" pitchFamily="50" charset="-128"/>
              </a:rPr>
              <a:t>　　　何かあった時なにがいいの？医療専門ケアに頼る。？一つの症状は</a:t>
            </a:r>
            <a:r>
              <a:rPr lang="en-US" altLang="ja-JP" dirty="0">
                <a:latin typeface="BIZ UDPゴシック" panose="020B0400000000000000" pitchFamily="50" charset="-128"/>
                <a:ea typeface="BIZ UDPゴシック" panose="020B0400000000000000" pitchFamily="50" charset="-128"/>
              </a:rPr>
              <a:t>SOS</a:t>
            </a:r>
            <a:r>
              <a:rPr lang="ja-JP" altLang="en-US" dirty="0">
                <a:latin typeface="BIZ UDPゴシック" panose="020B0400000000000000" pitchFamily="50" charset="-128"/>
                <a:ea typeface="BIZ UDPゴシック" panose="020B0400000000000000" pitchFamily="50" charset="-128"/>
              </a:rPr>
              <a:t>に過ぎない。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薬で抑えると気づくきっかけ、機会損失、をしてしまうそうすることで病気になる。</a:t>
            </a:r>
          </a:p>
        </p:txBody>
      </p:sp>
      <p:sp>
        <p:nvSpPr>
          <p:cNvPr id="7" name="テキスト ボックス 6">
            <a:extLst>
              <a:ext uri="{FF2B5EF4-FFF2-40B4-BE49-F238E27FC236}">
                <a16:creationId xmlns:a16="http://schemas.microsoft.com/office/drawing/2014/main" id="{3FEE64EE-0AEC-EE19-2CA2-7BE2C403DA68}"/>
              </a:ext>
            </a:extLst>
          </p:cNvPr>
          <p:cNvSpPr txBox="1"/>
          <p:nvPr/>
        </p:nvSpPr>
        <p:spPr>
          <a:xfrm>
            <a:off x="287593" y="4659299"/>
            <a:ext cx="3250736" cy="523220"/>
          </a:xfrm>
          <a:prstGeom prst="rect">
            <a:avLst/>
          </a:prstGeom>
          <a:noFill/>
        </p:spPr>
        <p:txBody>
          <a:bodyPr wrap="square">
            <a:spAutoFit/>
          </a:bodyPr>
          <a:lstStyle/>
          <a:p>
            <a:r>
              <a:rPr lang="ja-JP" altLang="en-US" sz="2800" dirty="0">
                <a:highlight>
                  <a:srgbClr val="D8E9EC"/>
                </a:highlight>
                <a:latin typeface="BIZ UDPゴシック" panose="020B0400000000000000" pitchFamily="50" charset="-128"/>
                <a:ea typeface="BIZ UDPゴシック" panose="020B0400000000000000" pitchFamily="50" charset="-128"/>
              </a:rPr>
              <a:t>ウェルネスとは？</a:t>
            </a:r>
            <a:endParaRPr lang="en-US" altLang="ja-JP" sz="2800" dirty="0">
              <a:highlight>
                <a:srgbClr val="D8E9EC"/>
              </a:highlight>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DC000511-6A6E-D5AD-41FC-E20C9B847A5C}"/>
              </a:ext>
            </a:extLst>
          </p:cNvPr>
          <p:cNvSpPr txBox="1"/>
          <p:nvPr/>
        </p:nvSpPr>
        <p:spPr>
          <a:xfrm>
            <a:off x="287592" y="4851076"/>
            <a:ext cx="12036929" cy="1508105"/>
          </a:xfrm>
          <a:prstGeom prst="rect">
            <a:avLst/>
          </a:prstGeom>
          <a:noFill/>
        </p:spPr>
        <p:txBody>
          <a:bodyPr wrap="square">
            <a:spAutoFit/>
          </a:bodyPr>
          <a:lstStyle/>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従来の健康とは区別して、総合的、広い視点で捉えた健康観</a:t>
            </a:r>
            <a:endParaRPr lang="en-US" altLang="ja-JP" sz="2800" dirty="0">
              <a:latin typeface="BIZ UDPゴシック" panose="020B0400000000000000" pitchFamily="50" charset="-128"/>
              <a:ea typeface="BIZ UDPゴシック" panose="020B0400000000000000" pitchFamily="50" charset="-128"/>
            </a:endParaRPr>
          </a:p>
          <a:p>
            <a:r>
              <a:rPr lang="en-US" altLang="ja-JP" sz="3600" dirty="0">
                <a:solidFill>
                  <a:srgbClr val="0070C0"/>
                </a:solidFill>
                <a:latin typeface="BIZ UDPゴシック" panose="020B0400000000000000" pitchFamily="50" charset="-128"/>
                <a:ea typeface="BIZ UDPゴシック" panose="020B0400000000000000" pitchFamily="50" charset="-128"/>
              </a:rPr>
              <a:t>『</a:t>
            </a:r>
            <a:r>
              <a:rPr lang="ja-JP" altLang="en-US" sz="3600" dirty="0">
                <a:solidFill>
                  <a:srgbClr val="0070C0"/>
                </a:solidFill>
                <a:latin typeface="BIZ UDPゴシック" panose="020B0400000000000000" pitchFamily="50" charset="-128"/>
                <a:ea typeface="BIZ UDPゴシック" panose="020B0400000000000000" pitchFamily="50" charset="-128"/>
              </a:rPr>
              <a:t>　輝くように生き生きとしている状態　</a:t>
            </a:r>
            <a:r>
              <a:rPr lang="en-US" altLang="ja-JP" sz="3600" dirty="0">
                <a:solidFill>
                  <a:srgbClr val="0070C0"/>
                </a:solidFill>
                <a:latin typeface="BIZ UDPゴシック" panose="020B0400000000000000" pitchFamily="50" charset="-128"/>
                <a:ea typeface="BIZ UDPゴシック" panose="020B0400000000000000" pitchFamily="50" charset="-128"/>
              </a:rPr>
              <a:t>』</a:t>
            </a:r>
            <a:r>
              <a:rPr lang="ja-JP" altLang="en-US" sz="3600" dirty="0">
                <a:solidFill>
                  <a:srgbClr val="0070C0"/>
                </a:solidFill>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がウェルネスの根源</a:t>
            </a:r>
          </a:p>
        </p:txBody>
      </p:sp>
    </p:spTree>
    <p:extLst>
      <p:ext uri="{BB962C8B-B14F-4D97-AF65-F5344CB8AC3E}">
        <p14:creationId xmlns:p14="http://schemas.microsoft.com/office/powerpoint/2010/main" val="104349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6FDB5A5-7E03-27FB-BDC5-9D1CDCA18B73}"/>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dirty="0">
                <a:solidFill>
                  <a:srgbClr val="0070C0"/>
                </a:solidFill>
                <a:latin typeface="BIZ UDPゴシック" panose="020B0400000000000000" pitchFamily="50" charset="-128"/>
                <a:ea typeface="BIZ UDPゴシック" panose="020B0400000000000000" pitchFamily="50" charset="-128"/>
              </a:rPr>
              <a:t>経皮毒が原因で発症する症状</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F42AB01-D318-DA54-CCCA-9D55BFCD1CEC}"/>
              </a:ext>
            </a:extLst>
          </p:cNvPr>
          <p:cNvSpPr txBox="1"/>
          <p:nvPr/>
        </p:nvSpPr>
        <p:spPr>
          <a:xfrm>
            <a:off x="266951" y="232589"/>
            <a:ext cx="6727672" cy="6124754"/>
          </a:xfrm>
          <a:prstGeom prst="rect">
            <a:avLst/>
          </a:prstGeom>
          <a:noFill/>
          <a:ln>
            <a:noFill/>
          </a:ln>
        </p:spPr>
        <p:txBody>
          <a:bodyPr wrap="square">
            <a:spAutoFit/>
          </a:bodyPr>
          <a:lstStyle/>
          <a:p>
            <a:endParaRPr lang="en-US" altLang="ja-JP" sz="2800" i="0" dirty="0">
              <a:effectLst/>
              <a:highlight>
                <a:srgbClr val="D8E9EC"/>
              </a:highlight>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免疫機能が低下する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代謝機能が低下する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肝臓・腎臓の機能障害が起こる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脳障害・意識障害が起こる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アレルギーを誘発する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ガン発症のリスクを高める</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〇　ホルモンバランスが乱れる</a:t>
            </a:r>
            <a:endParaRPr lang="en-US" altLang="ja-JP" sz="2800"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F974EF6F-050F-88A2-CC16-2BBAEE90BC64}"/>
              </a:ext>
            </a:extLst>
          </p:cNvPr>
          <p:cNvPicPr>
            <a:picLocks noChangeAspect="1"/>
          </p:cNvPicPr>
          <p:nvPr/>
        </p:nvPicPr>
        <p:blipFill rotWithShape="1">
          <a:blip r:embed="rId2"/>
          <a:srcRect l="14825" t="16570" r="23396" b="27907"/>
          <a:stretch/>
        </p:blipFill>
        <p:spPr>
          <a:xfrm>
            <a:off x="556592" y="6357343"/>
            <a:ext cx="4952490" cy="2502449"/>
          </a:xfrm>
          <a:prstGeom prst="rect">
            <a:avLst/>
          </a:prstGeom>
        </p:spPr>
      </p:pic>
      <p:sp>
        <p:nvSpPr>
          <p:cNvPr id="9" name="テキスト ボックス 8">
            <a:extLst>
              <a:ext uri="{FF2B5EF4-FFF2-40B4-BE49-F238E27FC236}">
                <a16:creationId xmlns:a16="http://schemas.microsoft.com/office/drawing/2014/main" id="{2F73C31B-AB23-C3F5-F348-F729A3951F8C}"/>
              </a:ext>
            </a:extLst>
          </p:cNvPr>
          <p:cNvSpPr txBox="1"/>
          <p:nvPr/>
        </p:nvSpPr>
        <p:spPr>
          <a:xfrm>
            <a:off x="6994623" y="5821366"/>
            <a:ext cx="11934200" cy="2431435"/>
          </a:xfrm>
          <a:prstGeom prst="rect">
            <a:avLst/>
          </a:prstGeom>
          <a:noFill/>
          <a:ln>
            <a:noFill/>
          </a:ln>
        </p:spPr>
        <p:txBody>
          <a:bodyPr wrap="square">
            <a:spAutoFit/>
          </a:bodyPr>
          <a:lstStyle/>
          <a:p>
            <a:endParaRPr lang="en-US" altLang="ja-JP" sz="2400" i="0" dirty="0">
              <a:effectLst/>
              <a:highlight>
                <a:srgbClr val="D8E9EC"/>
              </a:highlight>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化学物質過敏症は現代病</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キャパオーバーで過剰反応が起きている　</a:t>
            </a:r>
            <a:r>
              <a:rPr lang="ja-JP" altLang="en-US" sz="3200" dirty="0">
                <a:solidFill>
                  <a:srgbClr val="0070C0"/>
                </a:solidFill>
                <a:latin typeface="BIZ UDPゴシック" panose="020B0400000000000000" pitchFamily="50" charset="-128"/>
                <a:ea typeface="BIZ UDPゴシック" panose="020B0400000000000000" pitchFamily="50" charset="-128"/>
              </a:rPr>
              <a:t>子供が多い</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原因</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洗剤・柔軟剤シャンプーリンス・食品添加物・タバコ・農薬</a:t>
            </a:r>
            <a:endParaRPr lang="en-US" altLang="ja-JP" sz="2400" dirty="0">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BF79F45-1A82-765B-4961-53A1EDB09033}"/>
              </a:ext>
            </a:extLst>
          </p:cNvPr>
          <p:cNvPicPr>
            <a:picLocks noChangeAspect="1"/>
          </p:cNvPicPr>
          <p:nvPr/>
        </p:nvPicPr>
        <p:blipFill rotWithShape="1">
          <a:blip r:embed="rId3"/>
          <a:srcRect l="13763" t="15881" r="24209" b="16273"/>
          <a:stretch/>
        </p:blipFill>
        <p:spPr>
          <a:xfrm>
            <a:off x="6994623" y="704123"/>
            <a:ext cx="8426204" cy="5181685"/>
          </a:xfrm>
          <a:prstGeom prst="rect">
            <a:avLst/>
          </a:prstGeom>
        </p:spPr>
      </p:pic>
    </p:spTree>
    <p:extLst>
      <p:ext uri="{BB962C8B-B14F-4D97-AF65-F5344CB8AC3E}">
        <p14:creationId xmlns:p14="http://schemas.microsoft.com/office/powerpoint/2010/main" val="5723335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BE5F219-23D8-F381-BE60-488C0E5278D5}"/>
              </a:ext>
            </a:extLst>
          </p:cNvPr>
          <p:cNvSpPr txBox="1"/>
          <p:nvPr/>
        </p:nvSpPr>
        <p:spPr>
          <a:xfrm>
            <a:off x="185379" y="0"/>
            <a:ext cx="15733494" cy="10064294"/>
          </a:xfrm>
          <a:prstGeom prst="rect">
            <a:avLst/>
          </a:prstGeom>
          <a:noFill/>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栄養素を化学反応で分解するのが酵素。酵素が働くにはミネラルがないと酵素を作れない。</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　</a:t>
            </a:r>
          </a:p>
          <a:p>
            <a:r>
              <a:rPr lang="ja-JP" altLang="en-US" sz="2400" dirty="0">
                <a:solidFill>
                  <a:srgbClr val="9900CC"/>
                </a:solidFill>
                <a:latin typeface="BIZ UDゴシック" panose="020B0400000000000000" pitchFamily="49" charset="-128"/>
                <a:ea typeface="BIZ UDゴシック" panose="020B0400000000000000" pitchFamily="49" charset="-128"/>
              </a:rPr>
              <a:t>栄養素をどんなに食べても酵素とビタミンが無いと意味がない。</a:t>
            </a:r>
            <a:endParaRPr lang="en-US" altLang="ja-JP" sz="2400" dirty="0">
              <a:solidFill>
                <a:srgbClr val="9900CC"/>
              </a:solidFill>
              <a:latin typeface="BIZ UDゴシック" panose="020B0400000000000000" pitchFamily="49" charset="-128"/>
              <a:ea typeface="BIZ UDゴシック" panose="020B0400000000000000" pitchFamily="49" charset="-128"/>
            </a:endParaRPr>
          </a:p>
          <a:p>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玄米の茶色の部分にミネラルが含まれている。</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白米は太る。塩（精製塩）天然塩はミネラルが含まれている。</a:t>
            </a:r>
            <a:endParaRPr lang="en-US" altLang="ja-JP" sz="2400" dirty="0">
              <a:latin typeface="BIZ UDゴシック" panose="020B0400000000000000" pitchFamily="49" charset="-128"/>
              <a:ea typeface="BIZ UDゴシック" panose="020B0400000000000000" pitchFamily="49" charset="-128"/>
            </a:endParaRPr>
          </a:p>
          <a:p>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酵素には消化酵素。</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でんぷんを分解するのはアミラーゼ。→ブドウ糖</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脂肪を分解する酵素はリパーゼ。→脂肪酸</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アミノ酸を分解するのはプロテアーゼ。→アミノ酸</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植物繊維を分解するのはセルラーゼ。→植物組織を崩壊</a:t>
            </a:r>
            <a:endParaRPr lang="en-US" altLang="ja-JP" sz="2400" dirty="0">
              <a:latin typeface="BIZ UDゴシック" panose="020B0400000000000000" pitchFamily="49" charset="-128"/>
              <a:ea typeface="BIZ UDゴシック" panose="020B0400000000000000" pitchFamily="49" charset="-128"/>
            </a:endParaRPr>
          </a:p>
          <a:p>
            <a:endParaRPr lang="ja-JP" altLang="en-US"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セロトニン（幸せホルモン）</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脳内にセロトニンが無いと不安になってイライラ、</a:t>
            </a:r>
            <a:r>
              <a:rPr lang="en-US" altLang="ja-JP" sz="2400" dirty="0">
                <a:latin typeface="BIZ UDゴシック" panose="020B0400000000000000" pitchFamily="49" charset="-128"/>
                <a:ea typeface="BIZ UDゴシック" panose="020B0400000000000000" pitchFamily="49" charset="-128"/>
              </a:rPr>
              <a:t>PMS</a:t>
            </a:r>
            <a:r>
              <a:rPr lang="ja-JP" altLang="en-US" sz="2400" dirty="0">
                <a:latin typeface="BIZ UDゴシック" panose="020B0400000000000000" pitchFamily="49" charset="-128"/>
                <a:ea typeface="BIZ UDゴシック" panose="020B0400000000000000" pitchFamily="49" charset="-128"/>
              </a:rPr>
              <a:t>（月経前症候群）に関係しているといわれている。</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solidFill>
                  <a:srgbClr val="9900CC"/>
                </a:solidFill>
                <a:latin typeface="BIZ UDゴシック" panose="020B0400000000000000" pitchFamily="49" charset="-128"/>
                <a:ea typeface="BIZ UDゴシック" panose="020B0400000000000000" pitchFamily="49" charset="-128"/>
              </a:rPr>
              <a:t>セロトニンが多いと幸福感を感じる。</a:t>
            </a:r>
            <a:endParaRPr lang="en-US" altLang="ja-JP" sz="2400" dirty="0">
              <a:solidFill>
                <a:srgbClr val="9900CC"/>
              </a:solidFill>
              <a:latin typeface="BIZ UDゴシック" panose="020B0400000000000000" pitchFamily="49" charset="-128"/>
              <a:ea typeface="BIZ UDゴシック" panose="020B0400000000000000" pitchFamily="49" charset="-128"/>
            </a:endParaRPr>
          </a:p>
          <a:p>
            <a:r>
              <a:rPr lang="ja-JP" altLang="en-US" sz="2400" dirty="0">
                <a:solidFill>
                  <a:srgbClr val="9900CC"/>
                </a:solidFill>
                <a:latin typeface="BIZ UDゴシック" panose="020B0400000000000000" pitchFamily="49" charset="-128"/>
                <a:ea typeface="BIZ UDゴシック" panose="020B0400000000000000" pitchFamily="49" charset="-128"/>
              </a:rPr>
              <a:t>昼のセロトニンが夜になると　睡眠ホルモンのメラトニンに変わる。</a:t>
            </a:r>
            <a:endParaRPr lang="en-US" altLang="ja-JP" sz="2400" dirty="0">
              <a:solidFill>
                <a:srgbClr val="9900CC"/>
              </a:solidFill>
              <a:latin typeface="BIZ UDゴシック" panose="020B0400000000000000" pitchFamily="49" charset="-128"/>
              <a:ea typeface="BIZ UDゴシック" panose="020B0400000000000000" pitchFamily="49" charset="-128"/>
            </a:endParaRPr>
          </a:p>
          <a:p>
            <a:endParaRPr lang="ja-JP" altLang="en-US" sz="2400" dirty="0">
              <a:solidFill>
                <a:srgbClr val="9900CC"/>
              </a:solidFill>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メラトニンが少ないと不眠になるといわれている（仮説）日中運動して太陽光を浴びると夜よく眠れる。（ラベンダーに足裏も助けとなる）日中の過ごし方が影響している。朝</a:t>
            </a:r>
            <a:r>
              <a:rPr lang="en-US" altLang="ja-JP" sz="2400" dirty="0">
                <a:latin typeface="BIZ UDゴシック" panose="020B0400000000000000" pitchFamily="49" charset="-128"/>
                <a:ea typeface="BIZ UDゴシック" panose="020B0400000000000000" pitchFamily="49" charset="-128"/>
              </a:rPr>
              <a:t>15</a:t>
            </a:r>
            <a:r>
              <a:rPr lang="ja-JP" altLang="en-US" sz="2400" dirty="0">
                <a:latin typeface="BIZ UDゴシック" panose="020B0400000000000000" pitchFamily="49" charset="-128"/>
                <a:ea typeface="BIZ UDゴシック" panose="020B0400000000000000" pitchFamily="49" charset="-128"/>
              </a:rPr>
              <a:t>分散歩すると１日のリズムが整う。</a:t>
            </a:r>
          </a:p>
          <a:p>
            <a:endParaRPr lang="ja-JP" altLang="en-US"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物質レベルで見ると、セロトニンの材料はタンパク質を次の物質に変化させるにはビタミンやミネラルが必要。　トリプトファンを</a:t>
            </a:r>
            <a:r>
              <a:rPr lang="en-US" altLang="ja-JP" sz="2400" dirty="0">
                <a:latin typeface="BIZ UDゴシック" panose="020B0400000000000000" pitchFamily="49" charset="-128"/>
                <a:ea typeface="BIZ UDゴシック" panose="020B0400000000000000" pitchFamily="49" charset="-128"/>
              </a:rPr>
              <a:t>5-</a:t>
            </a:r>
            <a:r>
              <a:rPr lang="ja-JP" altLang="en-US" sz="2400" dirty="0">
                <a:latin typeface="BIZ UDゴシック" panose="020B0400000000000000" pitchFamily="49" charset="-128"/>
                <a:ea typeface="BIZ UDゴシック" panose="020B0400000000000000" pitchFamily="49" charset="-128"/>
              </a:rPr>
              <a:t>ヒドロキシトリプトファンに変えるには鉄、カルシウムが必要。セロトニンをメラトニンに変えるにはマグネシウムが必要。</a:t>
            </a:r>
          </a:p>
          <a:p>
            <a:r>
              <a:rPr lang="ja-JP" altLang="en-US" sz="2400" dirty="0">
                <a:latin typeface="BIZ UDゴシック" panose="020B0400000000000000" pitchFamily="49" charset="-128"/>
                <a:ea typeface="BIZ UDゴシック" panose="020B0400000000000000" pitchFamily="49" charset="-128"/>
              </a:rPr>
              <a:t>夜眠れない人はマグネシウムが不足しているかもしれない。</a:t>
            </a:r>
          </a:p>
          <a:p>
            <a:endParaRPr lang="ja-JP" altLang="en-US" sz="2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095453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0AA7A8-9418-F45A-FDC7-F1EE60BF7559}"/>
              </a:ext>
            </a:extLst>
          </p:cNvPr>
          <p:cNvSpPr>
            <a:spLocks noGrp="1"/>
          </p:cNvSpPr>
          <p:nvPr>
            <p:ph type="title"/>
          </p:nvPr>
        </p:nvSpPr>
        <p:spPr/>
        <p:txBody>
          <a:bodyPr/>
          <a:lstStyle/>
          <a:p>
            <a:endParaRPr kumimoji="1" lang="ja-JP" altLang="en-US"/>
          </a:p>
        </p:txBody>
      </p:sp>
      <p:pic>
        <p:nvPicPr>
          <p:cNvPr id="5" name="図 4" descr="ダイアグラム&#10;&#10;中程度の精度で自動的に生成された説明">
            <a:extLst>
              <a:ext uri="{FF2B5EF4-FFF2-40B4-BE49-F238E27FC236}">
                <a16:creationId xmlns:a16="http://schemas.microsoft.com/office/drawing/2014/main" id="{2AB6C093-3E96-E97C-D6ED-706E9A82B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130718"/>
            <a:ext cx="15697352" cy="8828616"/>
          </a:xfrm>
          <a:prstGeom prst="rect">
            <a:avLst/>
          </a:prstGeom>
        </p:spPr>
      </p:pic>
      <p:sp>
        <p:nvSpPr>
          <p:cNvPr id="6" name="正方形/長方形 5">
            <a:extLst>
              <a:ext uri="{FF2B5EF4-FFF2-40B4-BE49-F238E27FC236}">
                <a16:creationId xmlns:a16="http://schemas.microsoft.com/office/drawing/2014/main" id="{4E5924E3-E8E2-3A5D-42BB-E20E73CB478A}"/>
              </a:ext>
            </a:extLst>
          </p:cNvPr>
          <p:cNvSpPr/>
          <p:nvPr/>
        </p:nvSpPr>
        <p:spPr>
          <a:xfrm>
            <a:off x="8966200" y="7721600"/>
            <a:ext cx="406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8CFFB77-50BD-679B-EB26-8FBA57E81E56}"/>
              </a:ext>
            </a:extLst>
          </p:cNvPr>
          <p:cNvSpPr/>
          <p:nvPr/>
        </p:nvSpPr>
        <p:spPr>
          <a:xfrm>
            <a:off x="10039350" y="6096000"/>
            <a:ext cx="150495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55A86D5-9EB6-D84E-C697-F6AD5AB1244E}"/>
              </a:ext>
            </a:extLst>
          </p:cNvPr>
          <p:cNvSpPr txBox="1"/>
          <p:nvPr/>
        </p:nvSpPr>
        <p:spPr>
          <a:xfrm>
            <a:off x="11907141" y="86439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Tree>
    <p:extLst>
      <p:ext uri="{BB962C8B-B14F-4D97-AF65-F5344CB8AC3E}">
        <p14:creationId xmlns:p14="http://schemas.microsoft.com/office/powerpoint/2010/main" val="35150387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9C1EB301-FA01-17CF-DA87-4A12755ECA77}"/>
              </a:ext>
            </a:extLst>
          </p:cNvPr>
          <p:cNvPicPr>
            <a:picLocks noChangeAspect="1"/>
          </p:cNvPicPr>
          <p:nvPr/>
        </p:nvPicPr>
        <p:blipFill rotWithShape="1">
          <a:blip r:embed="rId2">
            <a:extLst>
              <a:ext uri="{28A0092B-C50C-407E-A947-70E740481C1C}">
                <a14:useLocalDpi xmlns:a14="http://schemas.microsoft.com/office/drawing/2010/main" val="0"/>
              </a:ext>
            </a:extLst>
          </a:blip>
          <a:srcRect b="9847"/>
          <a:stretch/>
        </p:blipFill>
        <p:spPr>
          <a:xfrm>
            <a:off x="1157170" y="219055"/>
            <a:ext cx="13941659" cy="6602014"/>
          </a:xfrm>
          <a:prstGeom prst="rect">
            <a:avLst/>
          </a:prstGeom>
        </p:spPr>
      </p:pic>
      <p:sp>
        <p:nvSpPr>
          <p:cNvPr id="4" name="テキスト ボックス 3">
            <a:extLst>
              <a:ext uri="{FF2B5EF4-FFF2-40B4-BE49-F238E27FC236}">
                <a16:creationId xmlns:a16="http://schemas.microsoft.com/office/drawing/2014/main" id="{F36829AB-EA59-8070-4FD3-305EDC6D662D}"/>
              </a:ext>
            </a:extLst>
          </p:cNvPr>
          <p:cNvSpPr txBox="1"/>
          <p:nvPr/>
        </p:nvSpPr>
        <p:spPr>
          <a:xfrm>
            <a:off x="472399" y="9144000"/>
            <a:ext cx="15783601" cy="2893100"/>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新型栄養失調とは？</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摂取カロリーは足りているのに特定の栄養素が不足し身体の不調につながる事。</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糖質過多：代謝が出来なくて太る。　糖質しかとっていないので筋肉がうまく働かず腰痛が出る。など</a:t>
            </a:r>
          </a:p>
          <a:p>
            <a:endParaRPr lang="ja-JP" altLang="en-US" sz="1800"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C2F4D62B-F648-7F3C-EB37-1C8264EA50C7}"/>
              </a:ext>
            </a:extLst>
          </p:cNvPr>
          <p:cNvSpPr txBox="1"/>
          <p:nvPr/>
        </p:nvSpPr>
        <p:spPr>
          <a:xfrm>
            <a:off x="4793507" y="6355021"/>
            <a:ext cx="15783601" cy="646331"/>
          </a:xfrm>
          <a:prstGeom prst="rect">
            <a:avLst/>
          </a:prstGeom>
          <a:noFill/>
        </p:spPr>
        <p:txBody>
          <a:bodyPr wrap="square">
            <a:spAutoFit/>
          </a:bodyPr>
          <a:lstStyle/>
          <a:p>
            <a:r>
              <a:rPr lang="ja-JP" altLang="en-US" sz="3600" b="1" dirty="0"/>
              <a:t>多種類の栄養素が必要</a:t>
            </a:r>
          </a:p>
        </p:txBody>
      </p:sp>
      <p:sp>
        <p:nvSpPr>
          <p:cNvPr id="6" name="テキスト ボックス 5">
            <a:extLst>
              <a:ext uri="{FF2B5EF4-FFF2-40B4-BE49-F238E27FC236}">
                <a16:creationId xmlns:a16="http://schemas.microsoft.com/office/drawing/2014/main" id="{DB40036F-2F70-753E-5D0E-681582AAB73E}"/>
              </a:ext>
            </a:extLst>
          </p:cNvPr>
          <p:cNvSpPr txBox="1"/>
          <p:nvPr/>
        </p:nvSpPr>
        <p:spPr>
          <a:xfrm>
            <a:off x="11907141" y="86439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
        <p:nvSpPr>
          <p:cNvPr id="2" name="テキスト ボックス 1">
            <a:extLst>
              <a:ext uri="{FF2B5EF4-FFF2-40B4-BE49-F238E27FC236}">
                <a16:creationId xmlns:a16="http://schemas.microsoft.com/office/drawing/2014/main" id="{372A9B70-924D-9445-90C9-B9147712F443}"/>
              </a:ext>
            </a:extLst>
          </p:cNvPr>
          <p:cNvSpPr txBox="1"/>
          <p:nvPr/>
        </p:nvSpPr>
        <p:spPr>
          <a:xfrm>
            <a:off x="4617678" y="7324315"/>
            <a:ext cx="15783601" cy="1754326"/>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交感神経が優位の時に出るホルモン</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・脳を覚醒させやる気、集中力を高める、興奮、快楽</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交感神経の働きを最大化させる役目</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意欲や幸福を司る</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不安や恐怖、怒り（ストレス）を感じる時に分泌</a:t>
            </a:r>
          </a:p>
        </p:txBody>
      </p:sp>
      <p:sp>
        <p:nvSpPr>
          <p:cNvPr id="7" name="テキスト ボックス 6">
            <a:extLst>
              <a:ext uri="{FF2B5EF4-FFF2-40B4-BE49-F238E27FC236}">
                <a16:creationId xmlns:a16="http://schemas.microsoft.com/office/drawing/2014/main" id="{C425253C-AD8B-A338-7147-E1B9B2E8F315}"/>
              </a:ext>
            </a:extLst>
          </p:cNvPr>
          <p:cNvSpPr txBox="1"/>
          <p:nvPr/>
        </p:nvSpPr>
        <p:spPr>
          <a:xfrm>
            <a:off x="1935438" y="7516310"/>
            <a:ext cx="1578360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ドーパミン</a:t>
            </a:r>
          </a:p>
        </p:txBody>
      </p:sp>
      <p:sp>
        <p:nvSpPr>
          <p:cNvPr id="8" name="テキスト ボックス 7">
            <a:extLst>
              <a:ext uri="{FF2B5EF4-FFF2-40B4-BE49-F238E27FC236}">
                <a16:creationId xmlns:a16="http://schemas.microsoft.com/office/drawing/2014/main" id="{A83CBCEA-A014-EF4D-386B-6184B07C7590}"/>
              </a:ext>
            </a:extLst>
          </p:cNvPr>
          <p:cNvSpPr txBox="1"/>
          <p:nvPr/>
        </p:nvSpPr>
        <p:spPr>
          <a:xfrm>
            <a:off x="1935437" y="8412803"/>
            <a:ext cx="1578360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ノルアドレナリン</a:t>
            </a:r>
          </a:p>
        </p:txBody>
      </p:sp>
      <p:sp>
        <p:nvSpPr>
          <p:cNvPr id="9" name="テキスト ボックス 8">
            <a:extLst>
              <a:ext uri="{FF2B5EF4-FFF2-40B4-BE49-F238E27FC236}">
                <a16:creationId xmlns:a16="http://schemas.microsoft.com/office/drawing/2014/main" id="{D7E54C7F-8A07-E599-F71E-E5212855C04D}"/>
              </a:ext>
            </a:extLst>
          </p:cNvPr>
          <p:cNvSpPr txBox="1"/>
          <p:nvPr/>
        </p:nvSpPr>
        <p:spPr>
          <a:xfrm>
            <a:off x="4617677" y="6867550"/>
            <a:ext cx="1578360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興奮を鎮めたりリラックスをもたらす</a:t>
            </a:r>
          </a:p>
        </p:txBody>
      </p:sp>
      <p:sp>
        <p:nvSpPr>
          <p:cNvPr id="10" name="テキスト ボックス 9">
            <a:extLst>
              <a:ext uri="{FF2B5EF4-FFF2-40B4-BE49-F238E27FC236}">
                <a16:creationId xmlns:a16="http://schemas.microsoft.com/office/drawing/2014/main" id="{3F4BF3FF-C720-D4E2-3787-C8A2C73E9CBD}"/>
              </a:ext>
            </a:extLst>
          </p:cNvPr>
          <p:cNvSpPr txBox="1"/>
          <p:nvPr/>
        </p:nvSpPr>
        <p:spPr>
          <a:xfrm>
            <a:off x="1935436" y="6886428"/>
            <a:ext cx="15783601" cy="369332"/>
          </a:xfrm>
          <a:prstGeom prst="rect">
            <a:avLst/>
          </a:prstGeom>
          <a:noFill/>
        </p:spPr>
        <p:txBody>
          <a:bodyPr wrap="square">
            <a:spAutoFit/>
          </a:bodyPr>
          <a:lstStyle/>
          <a:p>
            <a:r>
              <a:rPr lang="en-US" altLang="ja-JP" dirty="0">
                <a:latin typeface="BIZ UDPゴシック" panose="020B0400000000000000" pitchFamily="50" charset="-128"/>
                <a:ea typeface="BIZ UDPゴシック" panose="020B0400000000000000" pitchFamily="50" charset="-128"/>
              </a:rPr>
              <a:t>γ-</a:t>
            </a:r>
            <a:r>
              <a:rPr lang="ja-JP" altLang="en-US" dirty="0">
                <a:latin typeface="BIZ UDPゴシック" panose="020B0400000000000000" pitchFamily="50" charset="-128"/>
                <a:ea typeface="BIZ UDPゴシック" panose="020B0400000000000000" pitchFamily="50" charset="-128"/>
              </a:rPr>
              <a:t>アミノ（</a:t>
            </a:r>
            <a:r>
              <a:rPr lang="en-US" altLang="ja-JP" dirty="0">
                <a:latin typeface="BIZ UDPゴシック" panose="020B0400000000000000" pitchFamily="50" charset="-128"/>
                <a:ea typeface="BIZ UDPゴシック" panose="020B0400000000000000" pitchFamily="50" charset="-128"/>
              </a:rPr>
              <a:t>GABA</a:t>
            </a:r>
            <a:r>
              <a:rPr lang="ja-JP" altLang="en-US"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36472675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 が含まれている画像&#10;&#10;自動的に生成された説明">
            <a:extLst>
              <a:ext uri="{FF2B5EF4-FFF2-40B4-BE49-F238E27FC236}">
                <a16:creationId xmlns:a16="http://schemas.microsoft.com/office/drawing/2014/main" id="{968B0F64-B70B-50CD-D1EF-E4F5037A3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329202"/>
            <a:ext cx="6858000" cy="3850105"/>
          </a:xfrm>
          <a:prstGeom prst="rect">
            <a:avLst/>
          </a:prstGeom>
        </p:spPr>
      </p:pic>
      <p:pic>
        <p:nvPicPr>
          <p:cNvPr id="6" name="図 5" descr="ダイアグラム が含まれている画像&#10;&#10;自動的に生成された説明">
            <a:extLst>
              <a:ext uri="{FF2B5EF4-FFF2-40B4-BE49-F238E27FC236}">
                <a16:creationId xmlns:a16="http://schemas.microsoft.com/office/drawing/2014/main" id="{1326C57F-CC0E-8DAD-039B-1D4A4F843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32"/>
            <a:ext cx="16256000" cy="9120968"/>
          </a:xfrm>
          <a:prstGeom prst="rect">
            <a:avLst/>
          </a:prstGeom>
        </p:spPr>
      </p:pic>
      <p:sp>
        <p:nvSpPr>
          <p:cNvPr id="3" name="テキスト ボックス 2">
            <a:extLst>
              <a:ext uri="{FF2B5EF4-FFF2-40B4-BE49-F238E27FC236}">
                <a16:creationId xmlns:a16="http://schemas.microsoft.com/office/drawing/2014/main" id="{047F9C2A-93DC-0CC8-0D89-6C49E6A5F003}"/>
              </a:ext>
            </a:extLst>
          </p:cNvPr>
          <p:cNvSpPr txBox="1"/>
          <p:nvPr/>
        </p:nvSpPr>
        <p:spPr>
          <a:xfrm>
            <a:off x="11907141" y="86439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
        <p:nvSpPr>
          <p:cNvPr id="7" name="テキスト ボックス 6">
            <a:extLst>
              <a:ext uri="{FF2B5EF4-FFF2-40B4-BE49-F238E27FC236}">
                <a16:creationId xmlns:a16="http://schemas.microsoft.com/office/drawing/2014/main" id="{843D758E-9927-B919-A61D-813E4650F313}"/>
              </a:ext>
            </a:extLst>
          </p:cNvPr>
          <p:cNvSpPr txBox="1"/>
          <p:nvPr/>
        </p:nvSpPr>
        <p:spPr>
          <a:xfrm>
            <a:off x="472399" y="7001352"/>
            <a:ext cx="15783601" cy="646331"/>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更年期障害</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242276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3E4135B7-928C-2590-89BC-CCD0814ECE35}"/>
              </a:ext>
            </a:extLst>
          </p:cNvPr>
          <p:cNvPicPr>
            <a:picLocks noChangeAspect="1"/>
          </p:cNvPicPr>
          <p:nvPr/>
        </p:nvPicPr>
        <p:blipFill rotWithShape="1">
          <a:blip r:embed="rId2">
            <a:extLst>
              <a:ext uri="{28A0092B-C50C-407E-A947-70E740481C1C}">
                <a14:useLocalDpi xmlns:a14="http://schemas.microsoft.com/office/drawing/2010/main" val="0"/>
              </a:ext>
            </a:extLst>
          </a:blip>
          <a:srcRect t="7167"/>
          <a:stretch/>
        </p:blipFill>
        <p:spPr>
          <a:xfrm>
            <a:off x="0" y="130718"/>
            <a:ext cx="15396319" cy="8613232"/>
          </a:xfrm>
          <a:prstGeom prst="rect">
            <a:avLst/>
          </a:prstGeom>
        </p:spPr>
      </p:pic>
      <p:sp>
        <p:nvSpPr>
          <p:cNvPr id="9" name="正方形/長方形 8">
            <a:extLst>
              <a:ext uri="{FF2B5EF4-FFF2-40B4-BE49-F238E27FC236}">
                <a16:creationId xmlns:a16="http://schemas.microsoft.com/office/drawing/2014/main" id="{DAF3EA30-46E5-8986-2A8B-B7F61F3E9391}"/>
              </a:ext>
            </a:extLst>
          </p:cNvPr>
          <p:cNvSpPr/>
          <p:nvPr/>
        </p:nvSpPr>
        <p:spPr>
          <a:xfrm>
            <a:off x="6977743" y="3207657"/>
            <a:ext cx="406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4054027-9943-2741-52EF-4B20E6DF5245}"/>
              </a:ext>
            </a:extLst>
          </p:cNvPr>
          <p:cNvSpPr txBox="1"/>
          <p:nvPr/>
        </p:nvSpPr>
        <p:spPr>
          <a:xfrm>
            <a:off x="11907141" y="86439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
        <p:nvSpPr>
          <p:cNvPr id="4" name="正方形/長方形 3">
            <a:extLst>
              <a:ext uri="{FF2B5EF4-FFF2-40B4-BE49-F238E27FC236}">
                <a16:creationId xmlns:a16="http://schemas.microsoft.com/office/drawing/2014/main" id="{66F09B6A-6077-C6FD-C301-11D1524A973A}"/>
              </a:ext>
            </a:extLst>
          </p:cNvPr>
          <p:cNvSpPr/>
          <p:nvPr/>
        </p:nvSpPr>
        <p:spPr>
          <a:xfrm>
            <a:off x="5067300" y="6324600"/>
            <a:ext cx="5143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70243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D94AC48-ED9A-A5D8-CB1A-B563F5FAE719}"/>
              </a:ext>
            </a:extLst>
          </p:cNvPr>
          <p:cNvSpPr txBox="1"/>
          <p:nvPr/>
        </p:nvSpPr>
        <p:spPr>
          <a:xfrm>
            <a:off x="386737" y="586293"/>
            <a:ext cx="15869263" cy="6986528"/>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ミネラルは　五大栄養素の一つ。</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自然界に８０種類が存在している。</a:t>
            </a:r>
            <a:endParaRPr lang="en-US" altLang="ja-JP" sz="3200" dirty="0">
              <a:latin typeface="BIZ UDPゴシック" panose="020B0400000000000000" pitchFamily="50" charset="-128"/>
              <a:ea typeface="BIZ UDPゴシック" panose="020B0400000000000000" pitchFamily="50" charset="-128"/>
            </a:endParaRPr>
          </a:p>
          <a:p>
            <a:r>
              <a:rPr lang="en-US" altLang="ja-JP" sz="3200" dirty="0">
                <a:latin typeface="BIZ UDPゴシック" panose="020B0400000000000000" pitchFamily="50" charset="-128"/>
                <a:ea typeface="BIZ UDPゴシック" panose="020B0400000000000000" pitchFamily="50" charset="-128"/>
              </a:rPr>
              <a:t>CHON</a:t>
            </a:r>
            <a:r>
              <a:rPr lang="ja-JP" altLang="en-US" sz="3200" dirty="0">
                <a:latin typeface="BIZ UDPゴシック" panose="020B0400000000000000" pitchFamily="50" charset="-128"/>
                <a:ea typeface="BIZ UDPゴシック" panose="020B0400000000000000" pitchFamily="50" charset="-128"/>
              </a:rPr>
              <a:t>（ちょんだけが有機物他は無機物）</a:t>
            </a:r>
            <a:endParaRPr lang="en-US" altLang="ja-JP" sz="3200" dirty="0">
              <a:latin typeface="BIZ UDPゴシック" panose="020B0400000000000000" pitchFamily="50" charset="-128"/>
              <a:ea typeface="BIZ UDPゴシック" panose="020B0400000000000000" pitchFamily="50" charset="-128"/>
            </a:endParaRPr>
          </a:p>
          <a:p>
            <a:r>
              <a:rPr lang="en-US" altLang="ja-JP" sz="3200" dirty="0">
                <a:latin typeface="BIZ UDPゴシック" panose="020B0400000000000000" pitchFamily="50" charset="-128"/>
                <a:ea typeface="BIZ UDPゴシック" panose="020B0400000000000000" pitchFamily="50" charset="-128"/>
              </a:rPr>
              <a:t>C</a:t>
            </a:r>
            <a:r>
              <a:rPr lang="ja-JP" altLang="en-US" sz="3200" dirty="0">
                <a:latin typeface="BIZ UDPゴシック" panose="020B0400000000000000" pitchFamily="50" charset="-128"/>
                <a:ea typeface="BIZ UDPゴシック" panose="020B0400000000000000" pitchFamily="50" charset="-128"/>
              </a:rPr>
              <a:t>炭素・</a:t>
            </a:r>
            <a:r>
              <a:rPr lang="en-US" altLang="ja-JP" sz="3200" dirty="0">
                <a:latin typeface="BIZ UDPゴシック" panose="020B0400000000000000" pitchFamily="50" charset="-128"/>
                <a:ea typeface="BIZ UDPゴシック" panose="020B0400000000000000" pitchFamily="50" charset="-128"/>
              </a:rPr>
              <a:t>H</a:t>
            </a:r>
            <a:r>
              <a:rPr lang="ja-JP" altLang="en-US" sz="3200" dirty="0">
                <a:latin typeface="BIZ UDPゴシック" panose="020B0400000000000000" pitchFamily="50" charset="-128"/>
                <a:ea typeface="BIZ UDPゴシック" panose="020B0400000000000000" pitchFamily="50" charset="-128"/>
              </a:rPr>
              <a:t>水素・</a:t>
            </a:r>
            <a:r>
              <a:rPr lang="en-US" altLang="ja-JP" sz="3200" dirty="0">
                <a:latin typeface="BIZ UDPゴシック" panose="020B0400000000000000" pitchFamily="50" charset="-128"/>
                <a:ea typeface="BIZ UDPゴシック" panose="020B0400000000000000" pitchFamily="50" charset="-128"/>
              </a:rPr>
              <a:t>O</a:t>
            </a:r>
            <a:r>
              <a:rPr lang="ja-JP" altLang="en-US" sz="3200" dirty="0">
                <a:latin typeface="BIZ UDPゴシック" panose="020B0400000000000000" pitchFamily="50" charset="-128"/>
                <a:ea typeface="BIZ UDPゴシック" panose="020B0400000000000000" pitchFamily="50" charset="-128"/>
              </a:rPr>
              <a:t>酸素・</a:t>
            </a:r>
            <a:r>
              <a:rPr lang="en-US" altLang="ja-JP" sz="3200" dirty="0">
                <a:latin typeface="BIZ UDPゴシック" panose="020B0400000000000000" pitchFamily="50" charset="-128"/>
                <a:ea typeface="BIZ UDPゴシック" panose="020B0400000000000000" pitchFamily="50" charset="-128"/>
              </a:rPr>
              <a:t>N</a:t>
            </a:r>
            <a:r>
              <a:rPr lang="ja-JP" altLang="en-US" sz="3200" dirty="0">
                <a:latin typeface="BIZ UDPゴシック" panose="020B0400000000000000" pitchFamily="50" charset="-128"/>
                <a:ea typeface="BIZ UDPゴシック" panose="020B0400000000000000" pitchFamily="50" charset="-128"/>
              </a:rPr>
              <a:t>窒素　</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エッセンシャルオイルは</a:t>
            </a:r>
            <a:r>
              <a:rPr lang="en-US" altLang="ja-JP" sz="3200" dirty="0">
                <a:latin typeface="BIZ UDPゴシック" panose="020B0400000000000000" pitchFamily="50" charset="-128"/>
                <a:ea typeface="BIZ UDPゴシック" panose="020B0400000000000000" pitchFamily="50" charset="-128"/>
              </a:rPr>
              <a:t>CHO</a:t>
            </a:r>
            <a:r>
              <a:rPr lang="ja-JP" altLang="en-US" sz="3200" dirty="0">
                <a:latin typeface="BIZ UDPゴシック" panose="020B0400000000000000" pitchFamily="50" charset="-128"/>
                <a:ea typeface="BIZ UDPゴシック" panose="020B0400000000000000" pitchFamily="50" charset="-128"/>
              </a:rPr>
              <a:t>でできている。</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ミネラルは体内では製造できないから食事から摂取するしかない。</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厚労省が推奨しているのは</a:t>
            </a:r>
            <a:r>
              <a:rPr lang="en-US" altLang="ja-JP" sz="3200" dirty="0">
                <a:latin typeface="BIZ UDPゴシック" panose="020B0400000000000000" pitchFamily="50" charset="-128"/>
                <a:ea typeface="BIZ UDPゴシック" panose="020B0400000000000000" pitchFamily="50" charset="-128"/>
              </a:rPr>
              <a:t>16</a:t>
            </a:r>
            <a:r>
              <a:rPr lang="ja-JP" altLang="en-US" sz="3200" dirty="0">
                <a:latin typeface="BIZ UDPゴシック" panose="020B0400000000000000" pitchFamily="50" charset="-128"/>
                <a:ea typeface="BIZ UDPゴシック" panose="020B0400000000000000" pitchFamily="50" charset="-128"/>
              </a:rPr>
              <a:t>要素。</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他も必要と言われている。</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ドテラのミネラルは自然界に存在するミネラルを摂取できるようにできている。</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endParaRPr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759482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が含まれている画像&#10;&#10;自動的に生成された説明">
            <a:extLst>
              <a:ext uri="{FF2B5EF4-FFF2-40B4-BE49-F238E27FC236}">
                <a16:creationId xmlns:a16="http://schemas.microsoft.com/office/drawing/2014/main" id="{5AFA638C-CA73-ABC5-978C-2057AF5EE224}"/>
              </a:ext>
            </a:extLst>
          </p:cNvPr>
          <p:cNvPicPr>
            <a:picLocks noChangeAspect="1"/>
          </p:cNvPicPr>
          <p:nvPr/>
        </p:nvPicPr>
        <p:blipFill rotWithShape="1">
          <a:blip r:embed="rId2">
            <a:extLst>
              <a:ext uri="{28A0092B-C50C-407E-A947-70E740481C1C}">
                <a14:useLocalDpi xmlns:a14="http://schemas.microsoft.com/office/drawing/2010/main" val="0"/>
              </a:ext>
            </a:extLst>
          </a:blip>
          <a:srcRect l="725" t="3768" r="4293" b="15968"/>
          <a:stretch/>
        </p:blipFill>
        <p:spPr>
          <a:xfrm>
            <a:off x="450649" y="0"/>
            <a:ext cx="15354701" cy="6866857"/>
          </a:xfrm>
          <a:prstGeom prst="rect">
            <a:avLst/>
          </a:prstGeom>
        </p:spPr>
      </p:pic>
      <p:sp>
        <p:nvSpPr>
          <p:cNvPr id="8" name="テキスト ボックス 7">
            <a:extLst>
              <a:ext uri="{FF2B5EF4-FFF2-40B4-BE49-F238E27FC236}">
                <a16:creationId xmlns:a16="http://schemas.microsoft.com/office/drawing/2014/main" id="{2EBE46E5-5ACB-9F5C-A54A-89C69C0F5396}"/>
              </a:ext>
            </a:extLst>
          </p:cNvPr>
          <p:cNvSpPr txBox="1"/>
          <p:nvPr/>
        </p:nvSpPr>
        <p:spPr>
          <a:xfrm>
            <a:off x="577908" y="6609180"/>
            <a:ext cx="16558642" cy="2677656"/>
          </a:xfrm>
          <a:prstGeom prst="rect">
            <a:avLst/>
          </a:prstGeom>
          <a:noFill/>
        </p:spPr>
        <p:txBody>
          <a:bodyPr wrap="square">
            <a:spAutoFit/>
          </a:bodyPr>
          <a:lstStyle/>
          <a:p>
            <a:r>
              <a:rPr lang="ja-JP" altLang="en-US" sz="2800" dirty="0">
                <a:latin typeface="BIZ UDゴシック" panose="020B0400000000000000" pitchFamily="49" charset="-128"/>
                <a:ea typeface="BIZ UDゴシック" panose="020B0400000000000000" pitchFamily="49" charset="-128"/>
              </a:rPr>
              <a:t>発達障害とも関連しているといわれている。多動症もミネラルで改善する可能性。</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低体温、偏食、成績不振の子どもたちが劇的に変わっていく。</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食品の安産基金　精神科、心療内科の診断は適切なの？</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食事でカバーできる範囲はかなり広い。</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食生活をちゃんとしましょう。サプリメントは効率化の道具</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6F54FA0B-8169-6DED-5774-8DF79A2FE9D8}"/>
              </a:ext>
            </a:extLst>
          </p:cNvPr>
          <p:cNvSpPr txBox="1"/>
          <p:nvPr/>
        </p:nvSpPr>
        <p:spPr>
          <a:xfrm>
            <a:off x="427704" y="6024405"/>
            <a:ext cx="8406580" cy="584775"/>
          </a:xfrm>
          <a:prstGeom prst="rect">
            <a:avLst/>
          </a:prstGeom>
          <a:noFill/>
        </p:spPr>
        <p:txBody>
          <a:bodyPr wrap="square">
            <a:spAutoFit/>
          </a:bodyPr>
          <a:lstStyle/>
          <a:p>
            <a:r>
              <a:rPr lang="ja-JP" altLang="en-US" sz="3200" dirty="0">
                <a:latin typeface="BIZ UDゴシック" panose="020B0400000000000000" pitchFamily="49" charset="-128"/>
                <a:ea typeface="BIZ UDゴシック" panose="020B0400000000000000" pitchFamily="49" charset="-128"/>
              </a:rPr>
              <a:t>「食べなきゃ危険」小若淳一</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国光美佳</a:t>
            </a:r>
            <a:endParaRPr lang="ja-JP" altLang="en-US" sz="3200" dirty="0"/>
          </a:p>
        </p:txBody>
      </p:sp>
    </p:spTree>
    <p:extLst>
      <p:ext uri="{BB962C8B-B14F-4D97-AF65-F5344CB8AC3E}">
        <p14:creationId xmlns:p14="http://schemas.microsoft.com/office/powerpoint/2010/main" val="41652106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棒グラフ&#10;&#10;自動的に生成された説明">
            <a:extLst>
              <a:ext uri="{FF2B5EF4-FFF2-40B4-BE49-F238E27FC236}">
                <a16:creationId xmlns:a16="http://schemas.microsoft.com/office/drawing/2014/main" id="{3C3F7678-232C-FA5A-DFA0-CED094626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54" y="0"/>
            <a:ext cx="16737707" cy="9527458"/>
          </a:xfrm>
          <a:prstGeom prst="rect">
            <a:avLst/>
          </a:prstGeom>
        </p:spPr>
      </p:pic>
    </p:spTree>
    <p:extLst>
      <p:ext uri="{BB962C8B-B14F-4D97-AF65-F5344CB8AC3E}">
        <p14:creationId xmlns:p14="http://schemas.microsoft.com/office/powerpoint/2010/main" val="9277814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4515A32-A974-6EE6-C72C-77E7E0BB2786}"/>
              </a:ext>
            </a:extLst>
          </p:cNvPr>
          <p:cNvSpPr txBox="1"/>
          <p:nvPr/>
        </p:nvSpPr>
        <p:spPr>
          <a:xfrm>
            <a:off x="216776" y="0"/>
            <a:ext cx="8127124" cy="7109639"/>
          </a:xfrm>
          <a:prstGeom prst="rect">
            <a:avLst/>
          </a:prstGeom>
          <a:noFill/>
        </p:spPr>
        <p:txBody>
          <a:bodyPr wrap="square">
            <a:spAutoFit/>
          </a:bodyPr>
          <a:lstStyle/>
          <a:p>
            <a:endParaRPr lang="en-US" altLang="ja-JP" dirty="0"/>
          </a:p>
          <a:p>
            <a:r>
              <a:rPr lang="en-US" altLang="ja-JP" sz="1800" dirty="0">
                <a:solidFill>
                  <a:srgbClr val="0563C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 </a:t>
            </a:r>
            <a:r>
              <a:rPr lang="ja-JP" altLang="en-US" sz="1800" dirty="0">
                <a:solidFill>
                  <a:srgbClr val="0563C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ｗｉｆｉ　</a:t>
            </a:r>
            <a:r>
              <a:rPr lang="en-US" altLang="ja-JP" sz="2400" b="1"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man4k4bwifi</a:t>
            </a:r>
          </a:p>
          <a:p>
            <a:endParaRPr lang="en-US" altLang="ja-JP" dirty="0">
              <a:solidFill>
                <a:srgbClr val="0563C1"/>
              </a:solidFill>
              <a:latin typeface="ＭＳ Ｐゴシック" panose="020B0600070205080204" pitchFamily="50" charset="-128"/>
              <a:ea typeface="ＭＳ Ｐゴシック" panose="020B0600070205080204" pitchFamily="50" charset="-128"/>
              <a:hlinkClick r:id="rId2">
                <a:extLst>
                  <a:ext uri="{A12FA001-AC4F-418D-AE19-62706E023703}">
                    <ahyp:hlinkClr xmlns:ahyp="http://schemas.microsoft.com/office/drawing/2018/hyperlinkcolor" val="tx"/>
                  </a:ext>
                </a:extLst>
              </a:hlinkClick>
            </a:endParaRPr>
          </a:p>
          <a:p>
            <a:r>
              <a:rPr lang="ja-JP" altLang="en-US" dirty="0">
                <a:solidFill>
                  <a:srgbClr val="0563C1"/>
                </a:solidFill>
                <a:hlinkClick r:id="rId2">
                  <a:extLst>
                    <a:ext uri="{A12FA001-AC4F-418D-AE19-62706E023703}">
                      <ahyp:hlinkClr xmlns:ahyp="http://schemas.microsoft.com/office/drawing/2018/hyperlinkcolor" val="tx"/>
                    </a:ext>
                  </a:extLst>
                </a:hlinkClick>
              </a:rPr>
              <a:t>安保徹教授（アボトオル）新潟大学大学院歯学部総合研究科教授</a:t>
            </a:r>
            <a:r>
              <a:rPr lang="en-US" altLang="ja-JP" dirty="0">
                <a:solidFill>
                  <a:srgbClr val="0563C1"/>
                </a:solidFill>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 </a:t>
            </a:r>
            <a:r>
              <a:rPr lang="ja-JP" altLang="en-US" dirty="0">
                <a:solidFill>
                  <a:srgbClr val="0563C1"/>
                </a:solidFill>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　</a:t>
            </a:r>
            <a:r>
              <a:rPr lang="en-US" altLang="ja-JP" dirty="0">
                <a:solidFill>
                  <a:srgbClr val="0563C1"/>
                </a:solidFill>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 </a:t>
            </a:r>
            <a:r>
              <a:rPr lang="ja-JP" altLang="en-US" dirty="0">
                <a:solidFill>
                  <a:srgbClr val="0563C1"/>
                </a:solidFill>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診察</a:t>
            </a:r>
            <a:endParaRPr lang="ja-JP" altLang="ja-JP"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阿保徹教授講演</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 1.2</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ｈ</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dirty="0"/>
          </a:p>
          <a:p>
            <a:endParaRPr lang="en-US" altLang="ja-JP" dirty="0"/>
          </a:p>
          <a:p>
            <a:r>
              <a:rPr lang="ja-JP" altLang="en-US" dirty="0">
                <a:hlinkClick r:id="rId4"/>
              </a:rPr>
              <a:t>鈴木氏動画（農薬・添加物）</a:t>
            </a:r>
            <a:endParaRPr lang="en-US" altLang="ja-JP" dirty="0"/>
          </a:p>
          <a:p>
            <a:endParaRPr lang="en-US" altLang="ja-JP" dirty="0"/>
          </a:p>
          <a:p>
            <a:r>
              <a:rPr lang="ja-JP" altLang="en-US" dirty="0">
                <a:hlinkClick r:id="rId5"/>
              </a:rPr>
              <a:t>いちご農薬動画</a:t>
            </a:r>
            <a:endParaRPr lang="en-US" altLang="ja-JP" dirty="0"/>
          </a:p>
          <a:p>
            <a:endParaRPr lang="en-US" altLang="ja-JP" dirty="0"/>
          </a:p>
          <a:p>
            <a:r>
              <a:rPr lang="ja-JP" altLang="en-US" dirty="0">
                <a:hlinkClick r:id="rId6"/>
              </a:rPr>
              <a:t>エッセンシャルオイルとは</a:t>
            </a:r>
            <a:r>
              <a:rPr lang="en-US" altLang="ja-JP" dirty="0">
                <a:hlinkClick r:id="rId6"/>
              </a:rPr>
              <a:t>? | </a:t>
            </a:r>
            <a:r>
              <a:rPr lang="en-US" altLang="ja-JP" dirty="0" err="1">
                <a:hlinkClick r:id="rId6"/>
              </a:rPr>
              <a:t>doTERRA</a:t>
            </a:r>
            <a:r>
              <a:rPr lang="en-US" altLang="ja-JP" dirty="0">
                <a:hlinkClick r:id="rId6"/>
              </a:rPr>
              <a:t> Essential Oils</a:t>
            </a:r>
            <a:endParaRPr lang="en-US" altLang="ja-JP" dirty="0"/>
          </a:p>
          <a:p>
            <a:endParaRPr lang="en-US" altLang="ja-JP" dirty="0"/>
          </a:p>
          <a:p>
            <a:endParaRPr lang="en-US" altLang="ja-JP" dirty="0"/>
          </a:p>
          <a:p>
            <a:endParaRPr lang="en-US" altLang="ja-JP" dirty="0"/>
          </a:p>
          <a:p>
            <a:r>
              <a:rPr lang="ja-JP" altLang="en-US" dirty="0"/>
              <a:t>エッセンシャルオイル</a:t>
            </a:r>
            <a:endParaRPr lang="en-US" altLang="ja-JP" dirty="0"/>
          </a:p>
          <a:p>
            <a:r>
              <a:rPr lang="ja-JP" altLang="en-US" dirty="0">
                <a:hlinkClick r:id="rId7"/>
              </a:rPr>
              <a:t>エッセンシャルオイルとは？（</a:t>
            </a:r>
            <a:r>
              <a:rPr lang="en-US" altLang="ja-JP" dirty="0">
                <a:hlinkClick r:id="rId7"/>
              </a:rPr>
              <a:t>2015</a:t>
            </a:r>
            <a:r>
              <a:rPr lang="ja-JP" altLang="en-US" dirty="0">
                <a:hlinkClick r:id="rId7"/>
              </a:rPr>
              <a:t>年</a:t>
            </a:r>
            <a:r>
              <a:rPr lang="en-US" altLang="ja-JP" dirty="0">
                <a:hlinkClick r:id="rId7"/>
              </a:rPr>
              <a:t>10</a:t>
            </a:r>
            <a:r>
              <a:rPr lang="ja-JP" altLang="en-US" dirty="0">
                <a:hlinkClick r:id="rId7"/>
              </a:rPr>
              <a:t>月</a:t>
            </a:r>
            <a:r>
              <a:rPr lang="en-US" altLang="ja-JP" dirty="0">
                <a:hlinkClick r:id="rId7"/>
              </a:rPr>
              <a:t>15</a:t>
            </a:r>
            <a:r>
              <a:rPr lang="ja-JP" altLang="en-US" dirty="0">
                <a:hlinkClick r:id="rId7"/>
              </a:rPr>
              <a:t>日） </a:t>
            </a:r>
            <a:r>
              <a:rPr lang="en-US" altLang="ja-JP" dirty="0">
                <a:hlinkClick r:id="rId7"/>
              </a:rPr>
              <a:t>- YouTube</a:t>
            </a:r>
            <a:endParaRPr lang="en-US" altLang="ja-JP" dirty="0"/>
          </a:p>
          <a:p>
            <a:endParaRPr lang="en-US" altLang="ja-JP" dirty="0"/>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8" action="ppaction://hlinkfile"/>
              </a:rPr>
              <a:t>ソーストゥユー・調達ストーリー</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dirty="0"/>
          </a:p>
          <a:p>
            <a:endParaRPr lang="en-US" altLang="ja-JP" dirty="0"/>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A4807F88-FF56-246B-4DC6-0C4D2ACB11E6}"/>
              </a:ext>
            </a:extLst>
          </p:cNvPr>
          <p:cNvSpPr txBox="1"/>
          <p:nvPr/>
        </p:nvSpPr>
        <p:spPr>
          <a:xfrm>
            <a:off x="8343900" y="0"/>
            <a:ext cx="8127124" cy="3416320"/>
          </a:xfrm>
          <a:prstGeom prst="rect">
            <a:avLst/>
          </a:prstGeom>
          <a:noFill/>
        </p:spPr>
        <p:txBody>
          <a:bodyPr wrap="square">
            <a:spAutoFit/>
          </a:bodyPr>
          <a:lstStyle/>
          <a:p>
            <a:endParaRPr lang="en-US" altLang="ja-JP" dirty="0"/>
          </a:p>
          <a:p>
            <a:endParaRPr lang="en-US" altLang="ja-JP" dirty="0"/>
          </a:p>
          <a:p>
            <a:r>
              <a:rPr lang="ja-JP" altLang="en-US" dirty="0">
                <a:hlinkClick r:id="rId9"/>
              </a:rPr>
              <a:t>ログインページ </a:t>
            </a:r>
            <a:r>
              <a:rPr lang="en-US" altLang="ja-JP" dirty="0">
                <a:hlinkClick r:id="rId9"/>
              </a:rPr>
              <a:t>| </a:t>
            </a:r>
            <a:r>
              <a:rPr lang="en-US" altLang="ja-JP" dirty="0" err="1">
                <a:hlinkClick r:id="rId9"/>
              </a:rPr>
              <a:t>dōTERRA</a:t>
            </a:r>
            <a:r>
              <a:rPr lang="en-US" altLang="ja-JP" dirty="0">
                <a:hlinkClick r:id="rId9"/>
              </a:rPr>
              <a:t> Essential Oils (doterra.com)</a:t>
            </a:r>
            <a:endParaRPr lang="en-US" altLang="ja-JP" dirty="0"/>
          </a:p>
          <a:p>
            <a:endParaRPr lang="en-US" altLang="ja-JP" dirty="0"/>
          </a:p>
          <a:p>
            <a:r>
              <a:rPr lang="ja-JP" altLang="en-US" dirty="0">
                <a:hlinkClick r:id="rId10"/>
              </a:rPr>
              <a:t>奥村宗弘医師インスタグラム</a:t>
            </a:r>
            <a:endParaRPr lang="en-US" altLang="ja-JP" dirty="0"/>
          </a:p>
          <a:p>
            <a:endParaRPr lang="en-US" altLang="ja-JP" dirty="0"/>
          </a:p>
          <a:p>
            <a:r>
              <a:rPr lang="ja-JP" altLang="en-US" dirty="0">
                <a:hlinkClick r:id="rId11" action="ppaction://hlinkfile"/>
              </a:rPr>
              <a:t>やけど１</a:t>
            </a:r>
            <a:endParaRPr lang="en-US" altLang="ja-JP" dirty="0"/>
          </a:p>
          <a:p>
            <a:endParaRPr lang="en-US" altLang="ja-JP" dirty="0"/>
          </a:p>
          <a:p>
            <a:endParaRPr lang="en-US" altLang="ja-JP" dirty="0"/>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2"/>
              </a:rPr>
              <a:t>やけど２（</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2"/>
              </a:rPr>
              <a:t>1</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2"/>
              </a:rPr>
              <a:t>歳児）</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1719030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4515A32-A974-6EE6-C72C-77E7E0BB2786}"/>
              </a:ext>
            </a:extLst>
          </p:cNvPr>
          <p:cNvSpPr txBox="1"/>
          <p:nvPr/>
        </p:nvSpPr>
        <p:spPr>
          <a:xfrm>
            <a:off x="216776" y="0"/>
            <a:ext cx="8127124" cy="10064294"/>
          </a:xfrm>
          <a:prstGeom prst="rect">
            <a:avLst/>
          </a:prstGeom>
          <a:noFill/>
        </p:spPr>
        <p:txBody>
          <a:bodyPr wrap="square">
            <a:spAutoFit/>
          </a:bodyPr>
          <a:lstStyle/>
          <a:p>
            <a:endParaRPr lang="en-US" altLang="ja-JP" dirty="0"/>
          </a:p>
          <a:p>
            <a:r>
              <a:rPr lang="ja-JP" altLang="en-US" dirty="0"/>
              <a:t>安保徹（アボトオル）新潟大学大学院歯学部総合研究科教授</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cs typeface="ＭＳ Ｐゴシック" panose="020B0600070205080204" pitchFamily="50" charset="-128"/>
              </a:rPr>
              <a:t>診察</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rPr>
              <a:t>https://twitter.com/pilorin3/status/1672365666014461952?s=46&amp;t=Nae372_g5h9yYhyYqugGtQ</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cs typeface="ＭＳ Ｐゴシック" panose="020B0600070205080204" pitchFamily="50" charset="-128"/>
              </a:rPr>
              <a:t>講演</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https://youtu.be/ezMRcMpH57s</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dirty="0"/>
          </a:p>
          <a:p>
            <a:endParaRPr lang="en-US" altLang="ja-JP" dirty="0"/>
          </a:p>
          <a:p>
            <a:r>
              <a:rPr lang="ja-JP" altLang="en-US" dirty="0">
                <a:hlinkClick r:id="rId4"/>
              </a:rPr>
              <a:t>鈴木氏動画（農薬・添加物）</a:t>
            </a:r>
            <a:endParaRPr lang="en-US" altLang="ja-JP" dirty="0"/>
          </a:p>
          <a:p>
            <a:r>
              <a:rPr lang="ja-JP" altLang="en-US" dirty="0">
                <a:hlinkClick r:id="rId5"/>
              </a:rPr>
              <a:t>ごぼうの党</a:t>
            </a:r>
            <a:r>
              <a:rPr lang="en-US" altLang="ja-JP" dirty="0">
                <a:hlinkClick r:id="rId5"/>
              </a:rPr>
              <a:t>【</a:t>
            </a:r>
            <a:r>
              <a:rPr lang="ja-JP" altLang="en-US" dirty="0">
                <a:hlinkClick r:id="rId5"/>
              </a:rPr>
              <a:t>公式</a:t>
            </a:r>
            <a:r>
              <a:rPr lang="en-US" altLang="ja-JP" dirty="0">
                <a:hlinkClick r:id="rId5"/>
              </a:rPr>
              <a:t>】</a:t>
            </a:r>
            <a:r>
              <a:rPr lang="ja-JP" altLang="en-US" dirty="0">
                <a:hlinkClick r:id="rId5"/>
              </a:rPr>
              <a:t>さんは</a:t>
            </a:r>
            <a:r>
              <a:rPr lang="en-US" altLang="ja-JP" dirty="0">
                <a:hlinkClick r:id="rId5"/>
              </a:rPr>
              <a:t>Twitter</a:t>
            </a:r>
            <a:r>
              <a:rPr lang="ja-JP" altLang="en-US" dirty="0">
                <a:hlinkClick r:id="rId5"/>
              </a:rPr>
              <a:t>を使っています</a:t>
            </a:r>
            <a:r>
              <a:rPr lang="en-US" altLang="ja-JP" dirty="0">
                <a:hlinkClick r:id="rId5"/>
              </a:rPr>
              <a:t>: </a:t>
            </a:r>
            <a:r>
              <a:rPr lang="ja-JP" altLang="en-US" dirty="0">
                <a:hlinkClick r:id="rId5"/>
              </a:rPr>
              <a:t>「東京大学大学院農学生命科学研究科の教授と鹿児島大学名誉教授の対談 </a:t>
            </a:r>
            <a:r>
              <a:rPr lang="en-US" altLang="ja-JP" dirty="0">
                <a:hlinkClick r:id="rId5"/>
              </a:rPr>
              <a:t>｢</a:t>
            </a:r>
            <a:r>
              <a:rPr lang="ja-JP" altLang="en-US" dirty="0">
                <a:hlinkClick r:id="rId5"/>
              </a:rPr>
              <a:t>農水省の担当者に確認しました</a:t>
            </a:r>
            <a:r>
              <a:rPr lang="en-US" altLang="ja-JP" dirty="0">
                <a:hlinkClick r:id="rId5"/>
              </a:rPr>
              <a:t>｣ ｢</a:t>
            </a:r>
            <a:r>
              <a:rPr lang="ja-JP" altLang="en-US" dirty="0">
                <a:hlinkClick r:id="rId5"/>
              </a:rPr>
              <a:t>アメリカから輸入する牛肉には</a:t>
            </a:r>
            <a:r>
              <a:rPr lang="en-US" altLang="ja-JP" dirty="0">
                <a:hlinkClick r:id="rId5"/>
              </a:rPr>
              <a:t>600</a:t>
            </a:r>
            <a:r>
              <a:rPr lang="ja-JP" altLang="en-US" dirty="0">
                <a:hlinkClick r:id="rId5"/>
              </a:rPr>
              <a:t>倍の成長ホルモンが入ってる</a:t>
            </a:r>
            <a:r>
              <a:rPr lang="en-US" altLang="ja-JP" dirty="0">
                <a:hlinkClick r:id="rId5"/>
              </a:rPr>
              <a:t>｣ </a:t>
            </a:r>
            <a:r>
              <a:rPr lang="ja-JP" altLang="en-US" dirty="0">
                <a:hlinkClick r:id="rId5"/>
              </a:rPr>
              <a:t>国民の生活を守る気がない言いなりパシリの政治家を 私達の一票で倒しませんか？</a:t>
            </a:r>
            <a:r>
              <a:rPr lang="en-US" altLang="ja-JP" dirty="0">
                <a:hlinkClick r:id="rId5"/>
              </a:rPr>
              <a:t>… https://t.co/pCPOorMNm9</a:t>
            </a:r>
            <a:r>
              <a:rPr lang="ja-JP" altLang="en-US" dirty="0">
                <a:hlinkClick r:id="rId5"/>
              </a:rPr>
              <a:t>」 </a:t>
            </a:r>
            <a:r>
              <a:rPr lang="en-US" altLang="ja-JP" dirty="0">
                <a:hlinkClick r:id="rId5"/>
              </a:rPr>
              <a:t>/ Twitter</a:t>
            </a:r>
            <a:endParaRPr lang="en-US" altLang="ja-JP" dirty="0"/>
          </a:p>
          <a:p>
            <a:endParaRPr lang="en-US" altLang="ja-JP" dirty="0"/>
          </a:p>
          <a:p>
            <a:r>
              <a:rPr lang="ja-JP" altLang="en-US" dirty="0"/>
              <a:t>いちご農薬</a:t>
            </a:r>
            <a:endParaRPr lang="en-US" altLang="ja-JP" dirty="0"/>
          </a:p>
          <a:p>
            <a:r>
              <a:rPr lang="ja-JP" altLang="en-US" dirty="0">
                <a:hlinkClick r:id="rId6"/>
              </a:rPr>
              <a:t>いちご「苺」と「毒」似てるけど</a:t>
            </a:r>
            <a:r>
              <a:rPr lang="en-US" altLang="ja-JP" dirty="0">
                <a:hlinkClick r:id="rId6"/>
              </a:rPr>
              <a:t>…</a:t>
            </a:r>
            <a:r>
              <a:rPr lang="ja-JP" altLang="en-US" dirty="0">
                <a:hlinkClick r:id="rId6"/>
              </a:rPr>
              <a:t>こんなこともあるのです </a:t>
            </a:r>
            <a:r>
              <a:rPr lang="en-US" altLang="ja-JP" dirty="0">
                <a:hlinkClick r:id="rId6"/>
              </a:rPr>
              <a:t>: </a:t>
            </a:r>
            <a:r>
              <a:rPr lang="ja-JP" altLang="en-US" dirty="0">
                <a:hlinkClick r:id="rId6"/>
              </a:rPr>
              <a:t>ねおぶろぐ </a:t>
            </a:r>
            <a:r>
              <a:rPr lang="en-US" altLang="ja-JP" dirty="0">
                <a:hlinkClick r:id="rId6"/>
              </a:rPr>
              <a:t>(livedoor.jp)</a:t>
            </a:r>
            <a:endParaRPr lang="en-US" altLang="ja-JP" dirty="0"/>
          </a:p>
          <a:p>
            <a:endParaRPr lang="en-US" altLang="ja-JP" dirty="0"/>
          </a:p>
          <a:p>
            <a:r>
              <a:rPr lang="ja-JP" altLang="en-US" dirty="0"/>
              <a:t>エッセンシャルオイル</a:t>
            </a:r>
            <a:endParaRPr lang="en-US" altLang="ja-JP" dirty="0"/>
          </a:p>
          <a:p>
            <a:r>
              <a:rPr lang="ja-JP" altLang="en-US" dirty="0">
                <a:hlinkClick r:id="rId7"/>
              </a:rPr>
              <a:t>エッセンシャルオイルとは</a:t>
            </a:r>
            <a:r>
              <a:rPr lang="en-US" altLang="ja-JP" dirty="0">
                <a:hlinkClick r:id="rId7"/>
              </a:rPr>
              <a:t>? | </a:t>
            </a:r>
            <a:r>
              <a:rPr lang="en-US" altLang="ja-JP" dirty="0" err="1">
                <a:hlinkClick r:id="rId7"/>
              </a:rPr>
              <a:t>doTERRA</a:t>
            </a:r>
            <a:r>
              <a:rPr lang="en-US" altLang="ja-JP" dirty="0">
                <a:hlinkClick r:id="rId7"/>
              </a:rPr>
              <a:t> Essential Oils</a:t>
            </a:r>
            <a:endParaRPr lang="en-US" altLang="ja-JP" dirty="0"/>
          </a:p>
          <a:p>
            <a:endParaRPr lang="en-US" altLang="ja-JP" dirty="0"/>
          </a:p>
          <a:p>
            <a:endParaRPr lang="en-US" altLang="ja-JP" dirty="0"/>
          </a:p>
          <a:p>
            <a:endParaRPr lang="en-US" altLang="ja-JP" dirty="0"/>
          </a:p>
          <a:p>
            <a:r>
              <a:rPr lang="ja-JP" altLang="en-US" dirty="0"/>
              <a:t>エッセンシャルオイル</a:t>
            </a:r>
            <a:endParaRPr lang="en-US" altLang="ja-JP" dirty="0"/>
          </a:p>
          <a:p>
            <a:r>
              <a:rPr lang="ja-JP" altLang="en-US" dirty="0">
                <a:hlinkClick r:id="rId8"/>
              </a:rPr>
              <a:t>エッセンシャルオイルとは？（</a:t>
            </a:r>
            <a:r>
              <a:rPr lang="en-US" altLang="ja-JP" dirty="0">
                <a:hlinkClick r:id="rId8"/>
              </a:rPr>
              <a:t>2015</a:t>
            </a:r>
            <a:r>
              <a:rPr lang="ja-JP" altLang="en-US" dirty="0">
                <a:hlinkClick r:id="rId8"/>
              </a:rPr>
              <a:t>年</a:t>
            </a:r>
            <a:r>
              <a:rPr lang="en-US" altLang="ja-JP" dirty="0">
                <a:hlinkClick r:id="rId8"/>
              </a:rPr>
              <a:t>10</a:t>
            </a:r>
            <a:r>
              <a:rPr lang="ja-JP" altLang="en-US" dirty="0">
                <a:hlinkClick r:id="rId8"/>
              </a:rPr>
              <a:t>月</a:t>
            </a:r>
            <a:r>
              <a:rPr lang="en-US" altLang="ja-JP" dirty="0">
                <a:hlinkClick r:id="rId8"/>
              </a:rPr>
              <a:t>15</a:t>
            </a:r>
            <a:r>
              <a:rPr lang="ja-JP" altLang="en-US" dirty="0">
                <a:hlinkClick r:id="rId8"/>
              </a:rPr>
              <a:t>日） </a:t>
            </a:r>
            <a:r>
              <a:rPr lang="en-US" altLang="ja-JP" dirty="0">
                <a:hlinkClick r:id="rId8"/>
              </a:rPr>
              <a:t>- YouTube</a:t>
            </a:r>
            <a:endParaRPr lang="en-US" altLang="ja-JP" dirty="0"/>
          </a:p>
          <a:p>
            <a:endParaRPr lang="en-US" altLang="ja-JP" dirty="0"/>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ソーストゥユー・調達ストーリー</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dirty="0">
                <a:hlinkClick r:id="rId9"/>
              </a:rPr>
              <a:t>Sourcing Essential Oil Plants Where They Thrive Most | </a:t>
            </a:r>
            <a:r>
              <a:rPr lang="en-US" altLang="ja-JP" dirty="0" err="1">
                <a:hlinkClick r:id="rId9"/>
              </a:rPr>
              <a:t>SourceToYou</a:t>
            </a:r>
            <a:r>
              <a:rPr lang="en-US" altLang="ja-JP" dirty="0">
                <a:hlinkClick r:id="rId9"/>
              </a:rPr>
              <a:t> | Source to you</a:t>
            </a:r>
            <a:endParaRPr lang="en-US" altLang="ja-JP" dirty="0"/>
          </a:p>
          <a:p>
            <a:endParaRPr lang="en-US" altLang="ja-JP" dirty="0"/>
          </a:p>
          <a:p>
            <a:endParaRPr lang="en-US" altLang="ja-JP" dirty="0"/>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A4807F88-FF56-246B-4DC6-0C4D2ACB11E6}"/>
              </a:ext>
            </a:extLst>
          </p:cNvPr>
          <p:cNvSpPr txBox="1"/>
          <p:nvPr/>
        </p:nvSpPr>
        <p:spPr>
          <a:xfrm>
            <a:off x="8343900" y="0"/>
            <a:ext cx="8127124" cy="3970318"/>
          </a:xfrm>
          <a:prstGeom prst="rect">
            <a:avLst/>
          </a:prstGeom>
          <a:noFill/>
        </p:spPr>
        <p:txBody>
          <a:bodyPr wrap="square">
            <a:spAutoFit/>
          </a:bodyPr>
          <a:lstStyle/>
          <a:p>
            <a:endParaRPr lang="en-US" altLang="ja-JP" dirty="0"/>
          </a:p>
          <a:p>
            <a:r>
              <a:rPr lang="ja-JP" altLang="en-US" dirty="0"/>
              <a:t>ティーツリー</a:t>
            </a:r>
            <a:endParaRPr lang="en-US" altLang="ja-JP" dirty="0"/>
          </a:p>
          <a:p>
            <a:r>
              <a:rPr lang="ja-JP" altLang="en-US" dirty="0">
                <a:hlinkClick r:id="rId10"/>
              </a:rPr>
              <a:t>ログインページ </a:t>
            </a:r>
            <a:r>
              <a:rPr lang="en-US" altLang="ja-JP" dirty="0">
                <a:hlinkClick r:id="rId10"/>
              </a:rPr>
              <a:t>| </a:t>
            </a:r>
            <a:r>
              <a:rPr lang="en-US" altLang="ja-JP" dirty="0" err="1">
                <a:hlinkClick r:id="rId10"/>
              </a:rPr>
              <a:t>dōTERRA</a:t>
            </a:r>
            <a:r>
              <a:rPr lang="en-US" altLang="ja-JP" dirty="0">
                <a:hlinkClick r:id="rId10"/>
              </a:rPr>
              <a:t> Essential Oils (doterra.com)</a:t>
            </a:r>
            <a:endParaRPr lang="en-US" altLang="ja-JP" dirty="0"/>
          </a:p>
          <a:p>
            <a:endParaRPr lang="en-US" altLang="ja-JP" dirty="0"/>
          </a:p>
          <a:p>
            <a:r>
              <a:rPr lang="ja-JP" altLang="en-US" dirty="0"/>
              <a:t>奥村宗弘医師インスタグラム</a:t>
            </a:r>
            <a:endParaRPr lang="en-US" altLang="ja-JP" dirty="0"/>
          </a:p>
          <a:p>
            <a:r>
              <a:rPr lang="ja-JP" altLang="en-US" dirty="0">
                <a:hlinkClick r:id="rId11"/>
              </a:rPr>
              <a:t>奥村 宗弘／施術家ホセ ヨーダの自然療法で治癒力アップ</a:t>
            </a:r>
            <a:r>
              <a:rPr lang="en-US" altLang="ja-JP" dirty="0">
                <a:hlinkClick r:id="rId11"/>
              </a:rPr>
              <a:t>(@stone_therapy) • Instagram</a:t>
            </a:r>
            <a:r>
              <a:rPr lang="ja-JP" altLang="en-US" dirty="0">
                <a:hlinkClick r:id="rId11"/>
              </a:rPr>
              <a:t>写真と動画</a:t>
            </a:r>
            <a:endParaRPr lang="en-US" altLang="ja-JP" dirty="0"/>
          </a:p>
          <a:p>
            <a:endParaRPr lang="en-US" altLang="ja-JP" dirty="0"/>
          </a:p>
          <a:p>
            <a:r>
              <a:rPr lang="ja-JP" altLang="en-US" dirty="0">
                <a:hlinkClick r:id="rId12" action="ppaction://hlinkfile"/>
              </a:rPr>
              <a:t>やけど１</a:t>
            </a:r>
            <a:endParaRPr lang="en-US" altLang="ja-JP" dirty="0"/>
          </a:p>
          <a:p>
            <a:endParaRPr lang="en-US" altLang="ja-JP" dirty="0"/>
          </a:p>
          <a:p>
            <a:endParaRPr lang="en-US" altLang="ja-JP" dirty="0"/>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3"/>
              </a:rPr>
              <a:t>やけど２（</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3"/>
              </a:rPr>
              <a:t>1</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3"/>
              </a:rPr>
              <a:t>歳児）</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58641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57B1C82-0921-698F-FA67-3B7BD78B23D9}"/>
              </a:ext>
            </a:extLst>
          </p:cNvPr>
          <p:cNvPicPr>
            <a:picLocks noChangeAspect="1"/>
          </p:cNvPicPr>
          <p:nvPr/>
        </p:nvPicPr>
        <p:blipFill rotWithShape="1">
          <a:blip r:embed="rId2"/>
          <a:srcRect l="30251" t="13939" r="30059" b="19815"/>
          <a:stretch/>
        </p:blipFill>
        <p:spPr>
          <a:xfrm>
            <a:off x="740526" y="1511209"/>
            <a:ext cx="4239301" cy="3978279"/>
          </a:xfrm>
          <a:prstGeom prst="rect">
            <a:avLst/>
          </a:prstGeom>
        </p:spPr>
      </p:pic>
      <p:sp>
        <p:nvSpPr>
          <p:cNvPr id="15" name="テキスト ボックス 14">
            <a:extLst>
              <a:ext uri="{FF2B5EF4-FFF2-40B4-BE49-F238E27FC236}">
                <a16:creationId xmlns:a16="http://schemas.microsoft.com/office/drawing/2014/main" id="{8A3BE72C-7FA9-B8B4-B1F0-F713122AA4AE}"/>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食品添加物・農薬使用量は日本が世界一位</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303CD18-0A57-76F9-6286-CD05E41CAAA5}"/>
              </a:ext>
            </a:extLst>
          </p:cNvPr>
          <p:cNvSpPr txBox="1"/>
          <p:nvPr/>
        </p:nvSpPr>
        <p:spPr>
          <a:xfrm>
            <a:off x="2389542" y="5643651"/>
            <a:ext cx="11476913" cy="804420"/>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1600" dirty="0">
                <a:latin typeface="BIZ UDPゴシック" panose="020B0400000000000000" pitchFamily="50" charset="-128"/>
                <a:ea typeface="BIZ UDPゴシック" panose="020B0400000000000000" pitchFamily="50" charset="-128"/>
              </a:rPr>
              <a:t>日本食品添加物協会</a:t>
            </a:r>
            <a:endParaRPr lang="en-US" altLang="ja-JP" sz="16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4554284C-703A-33CB-5019-55F662962E3E}"/>
              </a:ext>
            </a:extLst>
          </p:cNvPr>
          <p:cNvSpPr txBox="1"/>
          <p:nvPr/>
        </p:nvSpPr>
        <p:spPr>
          <a:xfrm>
            <a:off x="2860176" y="2551206"/>
            <a:ext cx="11476913" cy="804420"/>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1400" dirty="0">
                <a:latin typeface="BIZ UDPゴシック" panose="020B0400000000000000" pitchFamily="50" charset="-128"/>
                <a:ea typeface="BIZ UDPゴシック" panose="020B0400000000000000" pitchFamily="50" charset="-128"/>
              </a:rPr>
              <a:t>実際は</a:t>
            </a:r>
            <a:r>
              <a:rPr lang="en-US" altLang="ja-JP" sz="1400" dirty="0">
                <a:latin typeface="BIZ UDPゴシック" panose="020B0400000000000000" pitchFamily="50" charset="-128"/>
                <a:ea typeface="BIZ UDPゴシック" panose="020B0400000000000000" pitchFamily="50" charset="-128"/>
              </a:rPr>
              <a:t>1500</a:t>
            </a:r>
            <a:r>
              <a:rPr lang="ja-JP" altLang="en-US" sz="1400" dirty="0">
                <a:latin typeface="BIZ UDPゴシック" panose="020B0400000000000000" pitchFamily="50" charset="-128"/>
                <a:ea typeface="BIZ UDPゴシック" panose="020B0400000000000000" pitchFamily="50" charset="-128"/>
              </a:rPr>
              <a:t>種類以上</a:t>
            </a:r>
            <a:endParaRPr lang="en-US" altLang="ja-JP" sz="14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35BF379C-A2BF-3A89-31F1-AD1C1DE6A730}"/>
              </a:ext>
            </a:extLst>
          </p:cNvPr>
          <p:cNvSpPr txBox="1"/>
          <p:nvPr/>
        </p:nvSpPr>
        <p:spPr>
          <a:xfrm>
            <a:off x="712922" y="6245232"/>
            <a:ext cx="5260726" cy="2554545"/>
          </a:xfrm>
          <a:prstGeom prst="rect">
            <a:avLst/>
          </a:prstGeom>
          <a:noFill/>
          <a:ln>
            <a:solidFill>
              <a:srgbClr val="D8E9EC"/>
            </a:solidFill>
          </a:ln>
        </p:spPr>
        <p:txBody>
          <a:bodyPr wrap="square">
            <a:spAutoFit/>
          </a:bodyPr>
          <a:lstStyle/>
          <a:p>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日本の食品添加物の認可数</a:t>
            </a:r>
            <a:endParaRPr lang="en-US" altLang="ja-JP" sz="3200" b="0" i="0" dirty="0">
              <a:solidFill>
                <a:srgbClr val="08131A"/>
              </a:solidFill>
              <a:effectLst/>
              <a:latin typeface="BIZ UDPゴシック" panose="020B0400000000000000" pitchFamily="50" charset="-128"/>
              <a:ea typeface="BIZ UDPゴシック" panose="020B0400000000000000" pitchFamily="50" charset="-128"/>
            </a:endParaRPr>
          </a:p>
          <a:p>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アメリカの</a:t>
            </a:r>
            <a:r>
              <a:rPr lang="en-US" altLang="ja-JP" sz="3200" b="0" i="0" dirty="0">
                <a:solidFill>
                  <a:srgbClr val="08131A"/>
                </a:solidFill>
                <a:effectLst/>
                <a:latin typeface="BIZ UDPゴシック" panose="020B0400000000000000" pitchFamily="50" charset="-128"/>
                <a:ea typeface="BIZ UDPゴシック" panose="020B0400000000000000" pitchFamily="50" charset="-128"/>
              </a:rPr>
              <a:t>6</a:t>
            </a:r>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倍</a:t>
            </a:r>
            <a:endParaRPr lang="en-US" altLang="ja-JP" sz="3200" b="0" i="0" dirty="0">
              <a:solidFill>
                <a:srgbClr val="08131A"/>
              </a:solidFill>
              <a:effectLst/>
              <a:latin typeface="BIZ UDPゴシック" panose="020B0400000000000000" pitchFamily="50" charset="-128"/>
              <a:ea typeface="BIZ UDPゴシック" panose="020B0400000000000000" pitchFamily="50" charset="-128"/>
            </a:endParaRPr>
          </a:p>
          <a:p>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ドイツの約</a:t>
            </a:r>
            <a:r>
              <a:rPr lang="en-US" altLang="ja-JP" sz="3200" b="0" i="0" dirty="0">
                <a:solidFill>
                  <a:srgbClr val="08131A"/>
                </a:solidFill>
                <a:effectLst/>
                <a:latin typeface="BIZ UDPゴシック" panose="020B0400000000000000" pitchFamily="50" charset="-128"/>
                <a:ea typeface="BIZ UDPゴシック" panose="020B0400000000000000" pitchFamily="50" charset="-128"/>
              </a:rPr>
              <a:t>13</a:t>
            </a:r>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倍</a:t>
            </a:r>
            <a:endParaRPr lang="en-US" altLang="ja-JP" sz="3200" b="0" i="0" dirty="0">
              <a:solidFill>
                <a:srgbClr val="08131A"/>
              </a:solidFill>
              <a:effectLst/>
              <a:latin typeface="BIZ UDPゴシック" panose="020B0400000000000000" pitchFamily="50" charset="-128"/>
              <a:ea typeface="BIZ UDPゴシック" panose="020B0400000000000000" pitchFamily="50" charset="-128"/>
            </a:endParaRPr>
          </a:p>
          <a:p>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フランスの約</a:t>
            </a:r>
            <a:r>
              <a:rPr lang="en-US" altLang="ja-JP" sz="3200" b="0" i="0" dirty="0">
                <a:solidFill>
                  <a:srgbClr val="08131A"/>
                </a:solidFill>
                <a:effectLst/>
                <a:latin typeface="BIZ UDPゴシック" panose="020B0400000000000000" pitchFamily="50" charset="-128"/>
                <a:ea typeface="BIZ UDPゴシック" panose="020B0400000000000000" pitchFamily="50" charset="-128"/>
              </a:rPr>
              <a:t>26</a:t>
            </a:r>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倍</a:t>
            </a:r>
            <a:endParaRPr lang="en-US" altLang="ja-JP" sz="3200" b="0" i="0" dirty="0">
              <a:solidFill>
                <a:srgbClr val="08131A"/>
              </a:solidFill>
              <a:effectLst/>
              <a:latin typeface="BIZ UDPゴシック" panose="020B0400000000000000" pitchFamily="50" charset="-128"/>
              <a:ea typeface="BIZ UDPゴシック" panose="020B0400000000000000" pitchFamily="50" charset="-128"/>
            </a:endParaRPr>
          </a:p>
          <a:p>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イギリスの約</a:t>
            </a:r>
            <a:r>
              <a:rPr lang="en-US" altLang="ja-JP" sz="3200" b="0" i="0" dirty="0">
                <a:solidFill>
                  <a:srgbClr val="08131A"/>
                </a:solidFill>
                <a:effectLst/>
                <a:latin typeface="BIZ UDPゴシック" panose="020B0400000000000000" pitchFamily="50" charset="-128"/>
                <a:ea typeface="BIZ UDPゴシック" panose="020B0400000000000000" pitchFamily="50" charset="-128"/>
              </a:rPr>
              <a:t>40</a:t>
            </a:r>
            <a:r>
              <a:rPr lang="ja-JP" altLang="en-US" sz="3200" b="0" i="0" dirty="0">
                <a:solidFill>
                  <a:srgbClr val="08131A"/>
                </a:solidFill>
                <a:effectLst/>
                <a:latin typeface="BIZ UDPゴシック" panose="020B0400000000000000" pitchFamily="50" charset="-128"/>
                <a:ea typeface="BIZ UDPゴシック" panose="020B0400000000000000" pitchFamily="50" charset="-128"/>
              </a:rPr>
              <a:t>倍。</a:t>
            </a:r>
            <a:endParaRPr lang="ja-JP" altLang="en-US" sz="3200" dirty="0">
              <a:latin typeface="BIZ UDPゴシック" panose="020B0400000000000000" pitchFamily="50" charset="-128"/>
              <a:ea typeface="BIZ UDPゴシック" panose="020B0400000000000000" pitchFamily="50" charset="-128"/>
            </a:endParaRPr>
          </a:p>
        </p:txBody>
      </p:sp>
      <p:pic>
        <p:nvPicPr>
          <p:cNvPr id="23" name="図 22" descr="ダイアグラム&#10;&#10;自動的に生成された説明">
            <a:extLst>
              <a:ext uri="{FF2B5EF4-FFF2-40B4-BE49-F238E27FC236}">
                <a16:creationId xmlns:a16="http://schemas.microsoft.com/office/drawing/2014/main" id="{AD640F75-3807-67E2-8E3E-4A614B540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662" y="1497006"/>
            <a:ext cx="9746684" cy="6437144"/>
          </a:xfrm>
          <a:prstGeom prst="rect">
            <a:avLst/>
          </a:prstGeom>
        </p:spPr>
      </p:pic>
      <p:sp>
        <p:nvSpPr>
          <p:cNvPr id="12" name="テキスト ボックス 11">
            <a:extLst>
              <a:ext uri="{FF2B5EF4-FFF2-40B4-BE49-F238E27FC236}">
                <a16:creationId xmlns:a16="http://schemas.microsoft.com/office/drawing/2014/main" id="{313817F3-58A9-4A59-56A7-A5B1833D052F}"/>
              </a:ext>
            </a:extLst>
          </p:cNvPr>
          <p:cNvSpPr txBox="1"/>
          <p:nvPr/>
        </p:nvSpPr>
        <p:spPr>
          <a:xfrm>
            <a:off x="4741447" y="705511"/>
            <a:ext cx="11476913" cy="13385235"/>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3200" dirty="0">
                <a:solidFill>
                  <a:srgbClr val="0070C0"/>
                </a:solidFill>
                <a:latin typeface="BIZ UDPゴシック" panose="020B0400000000000000" pitchFamily="50" charset="-128"/>
                <a:ea typeface="BIZ UDPゴシック" panose="020B0400000000000000" pitchFamily="50" charset="-128"/>
              </a:rPr>
              <a:t>食品添加物・農薬→極力減らしましょう</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5327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0265140-AC6D-43AD-DB45-ACF8AFCF4427}"/>
              </a:ext>
            </a:extLst>
          </p:cNvPr>
          <p:cNvSpPr txBox="1"/>
          <p:nvPr/>
        </p:nvSpPr>
        <p:spPr>
          <a:xfrm>
            <a:off x="216776" y="0"/>
            <a:ext cx="8127124" cy="9787295"/>
          </a:xfrm>
          <a:prstGeom prst="rect">
            <a:avLst/>
          </a:prstGeom>
          <a:noFill/>
        </p:spPr>
        <p:txBody>
          <a:bodyPr wrap="square">
            <a:spAutoFit/>
          </a:bodyPr>
          <a:lstStyle/>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ハートレインボーホームページ</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
              </a:rPr>
              <a:t>https://salon.heartreinbow.com</a:t>
            </a:r>
            <a:endPar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u="sng" dirty="0">
              <a:solidFill>
                <a:srgbClr val="0000FF"/>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ご挨拶</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ご挨拶</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3"/>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自己紹介</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4"/>
              </a:rPr>
              <a:t>自己紹介</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4"/>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はまにゃん通信創刊号</a:t>
            </a:r>
          </a:p>
          <a:p>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5"/>
              </a:rPr>
              <a:t>heart rainbow </a:t>
            </a:r>
            <a:r>
              <a:rPr lang="en-US" altLang="ja-JP" sz="1800" u="none" strike="noStrike"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5"/>
              </a:rPr>
              <a:t>はまにゃん通信『創刊号</a:t>
            </a:r>
            <a:r>
              <a:rPr lang="en-US" altLang="ja-JP" sz="1800" u="none" strike="noStrike"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5"/>
              </a:rPr>
              <a:t>』</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5"/>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発信情報一覧</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6"/>
              </a:rPr>
              <a:t>発信情報一覧</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6"/>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パワーストーンヒーリング</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7"/>
              </a:rPr>
              <a:t>パワーストーンヒーリング</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7"/>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パワーストーンヒーリング施術の流れ</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8"/>
              </a:rPr>
              <a:t>パワーストーンヒーリング・施術の流れ</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8"/>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チャクラと波動について</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9"/>
              </a:rPr>
              <a:t>チャクラの循環と波動エネルギーについて</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9"/>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潜在意識と顕在意識</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0"/>
              </a:rPr>
              <a:t>潜在意識と顕在意識と集合意識とメンタルブロック</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0"/>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心のブロック解放ヒーリング</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1"/>
              </a:rPr>
              <a:t>心のブロック解放ヒーリング</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1"/>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心のブロック解放ヒーリングセッションの流れ</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2"/>
              </a:rPr>
              <a:t>心のブロック解放ヒーリング・セッションの流れ</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2"/>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2F9E2BF1-3784-8A84-09EF-1AA7B186E836}"/>
              </a:ext>
            </a:extLst>
          </p:cNvPr>
          <p:cNvSpPr txBox="1"/>
          <p:nvPr/>
        </p:nvSpPr>
        <p:spPr>
          <a:xfrm>
            <a:off x="8698623" y="0"/>
            <a:ext cx="8127124" cy="8679299"/>
          </a:xfrm>
          <a:prstGeom prst="rect">
            <a:avLst/>
          </a:prstGeom>
          <a:noFill/>
        </p:spPr>
        <p:txBody>
          <a:bodyPr wrap="square">
            <a:spAutoFit/>
          </a:bodyPr>
          <a:lstStyle/>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アロマタッチヒーリング</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3"/>
              </a:rPr>
              <a:t>アロマタッチヒーリング</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3"/>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アロマタッチヒーリング施術の流れ</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4"/>
              </a:rPr>
              <a:t>アロマタッチヒーリング施術の流れ</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4"/>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エッセンシャルオイルの威力</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5"/>
              </a:rPr>
              <a:t>エッセンシャルオイルの威力</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5"/>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アロマタッチについて</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6"/>
              </a:rPr>
              <a:t>アロマタッチについて</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6"/>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ドテラのアロマオイルについて知ってほしい事</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7"/>
              </a:rPr>
              <a:t>ドテラのアロマオイルについて知ってほしいこと</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7"/>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メニュー</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8"/>
              </a:rPr>
              <a:t>メニュ</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8"/>
              </a:rPr>
              <a:t>ー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対面セッション交通機関のお知らせ</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9"/>
              </a:rPr>
              <a:t>対面ヒーリング・交通機関のお知らせ</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19"/>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セッション説明資料</a:t>
            </a:r>
          </a:p>
          <a:p>
            <a:r>
              <a:rPr lang="en-US" altLang="ja-JP" sz="1800" u="sng" dirty="0" err="1">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0"/>
              </a:rPr>
              <a:t>セッション説明資料</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0"/>
              </a:rPr>
              <a:t> - Heart Rainbow (heartreinbow.com)</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エッセンシャルオイルの購入ついて</a:t>
            </a: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1"/>
              </a:rPr>
              <a:t>https://salon.heartreinbow.com/doterra製品の購入方法について/</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ドテラの魅力を伝えるために</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800" u="sng" dirty="0">
                <a:solidFill>
                  <a:srgbClr val="0000FF"/>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hlinkClick r:id="rId22"/>
              </a:rPr>
              <a:t>https://salon.heartreinbow.com/ドテラの魅力を伝えるために/</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94889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食品 が含まれている画像&#10;&#10;自動的に生成された説明">
            <a:extLst>
              <a:ext uri="{FF2B5EF4-FFF2-40B4-BE49-F238E27FC236}">
                <a16:creationId xmlns:a16="http://schemas.microsoft.com/office/drawing/2014/main" id="{ADD78D92-80D6-D5F5-8981-091875CCA664}"/>
              </a:ext>
            </a:extLst>
          </p:cNvPr>
          <p:cNvPicPr>
            <a:picLocks noChangeAspect="1"/>
          </p:cNvPicPr>
          <p:nvPr/>
        </p:nvPicPr>
        <p:blipFill rotWithShape="1">
          <a:blip r:embed="rId2">
            <a:extLst>
              <a:ext uri="{28A0092B-C50C-407E-A947-70E740481C1C}">
                <a14:useLocalDpi xmlns:a14="http://schemas.microsoft.com/office/drawing/2010/main" val="0"/>
              </a:ext>
            </a:extLst>
          </a:blip>
          <a:srcRect t="2982" b="34232"/>
          <a:stretch/>
        </p:blipFill>
        <p:spPr>
          <a:xfrm>
            <a:off x="0" y="1019168"/>
            <a:ext cx="8349989" cy="8055895"/>
          </a:xfrm>
          <a:prstGeom prst="rect">
            <a:avLst/>
          </a:prstGeom>
        </p:spPr>
      </p:pic>
      <p:pic>
        <p:nvPicPr>
          <p:cNvPr id="5" name="図 4" descr="食品 が含まれている画像&#10;&#10;自動的に生成された説明">
            <a:extLst>
              <a:ext uri="{FF2B5EF4-FFF2-40B4-BE49-F238E27FC236}">
                <a16:creationId xmlns:a16="http://schemas.microsoft.com/office/drawing/2014/main" id="{AF6F9786-A4C6-963A-69AC-CB6AE6455158}"/>
              </a:ext>
            </a:extLst>
          </p:cNvPr>
          <p:cNvPicPr>
            <a:picLocks noChangeAspect="1"/>
          </p:cNvPicPr>
          <p:nvPr/>
        </p:nvPicPr>
        <p:blipFill rotWithShape="1">
          <a:blip r:embed="rId2">
            <a:extLst>
              <a:ext uri="{28A0092B-C50C-407E-A947-70E740481C1C}">
                <a14:useLocalDpi xmlns:a14="http://schemas.microsoft.com/office/drawing/2010/main" val="0"/>
              </a:ext>
            </a:extLst>
          </a:blip>
          <a:srcRect l="2659" t="65768" r="3572"/>
          <a:stretch/>
        </p:blipFill>
        <p:spPr>
          <a:xfrm>
            <a:off x="8128000" y="4699774"/>
            <a:ext cx="7829755" cy="4392227"/>
          </a:xfrm>
          <a:prstGeom prst="rect">
            <a:avLst/>
          </a:prstGeom>
        </p:spPr>
      </p:pic>
      <p:sp>
        <p:nvSpPr>
          <p:cNvPr id="6" name="テキスト ボックス 5">
            <a:extLst>
              <a:ext uri="{FF2B5EF4-FFF2-40B4-BE49-F238E27FC236}">
                <a16:creationId xmlns:a16="http://schemas.microsoft.com/office/drawing/2014/main" id="{09E6001F-2394-BEE6-67B8-DC0CC92F57AF}"/>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ja-JP" altLang="en-US" sz="4000" dirty="0">
                <a:solidFill>
                  <a:srgbClr val="0070C0"/>
                </a:solidFill>
                <a:latin typeface="BIZ UDPゴシック" panose="020B0400000000000000" pitchFamily="50" charset="-128"/>
                <a:ea typeface="BIZ UDPゴシック" panose="020B0400000000000000" pitchFamily="50" charset="-128"/>
              </a:rPr>
              <a:t>　　　　　　　　　　　　　　　　　　食品添加物例</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F13F39DA-50E6-611E-813D-DA77CF17D7CD}"/>
              </a:ext>
            </a:extLst>
          </p:cNvPr>
          <p:cNvSpPr txBox="1"/>
          <p:nvPr/>
        </p:nvSpPr>
        <p:spPr>
          <a:xfrm>
            <a:off x="1717568" y="722449"/>
            <a:ext cx="11476913" cy="9780514"/>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2400" dirty="0">
                <a:solidFill>
                  <a:srgbClr val="0070C0"/>
                </a:solidFill>
                <a:latin typeface="BIZ UDPゴシック" panose="020B0400000000000000" pitchFamily="50" charset="-128"/>
                <a:ea typeface="BIZ UDPゴシック" panose="020B0400000000000000" pitchFamily="50" charset="-128"/>
              </a:rPr>
              <a:t>一番身近で危険な食品添加物一覧</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E668B15-E2BA-EDCC-51A5-774F7D79D25B}"/>
              </a:ext>
            </a:extLst>
          </p:cNvPr>
          <p:cNvSpPr txBox="1"/>
          <p:nvPr/>
        </p:nvSpPr>
        <p:spPr>
          <a:xfrm>
            <a:off x="8643114" y="1146104"/>
            <a:ext cx="7182930" cy="2554545"/>
          </a:xfrm>
          <a:prstGeom prst="rect">
            <a:avLst/>
          </a:prstGeom>
          <a:noFill/>
          <a:ln>
            <a:noFill/>
          </a:ln>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高齢化が進むにつれて癌にかかる人が増えているのは日本が顕著</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欧米諸国でも高齢化は進んでいますが、癌の死亡数は増えていません。　　　　</a:t>
            </a:r>
            <a:r>
              <a:rPr lang="ja-JP" altLang="en-US" sz="3200" dirty="0">
                <a:solidFill>
                  <a:srgbClr val="0070C0"/>
                </a:solidFill>
                <a:latin typeface="BIZ UDPゴシック" panose="020B0400000000000000" pitchFamily="50" charset="-128"/>
                <a:ea typeface="BIZ UDPゴシック" panose="020B0400000000000000" pitchFamily="50" charset="-128"/>
              </a:rPr>
              <a:t>　　</a:t>
            </a:r>
          </a:p>
        </p:txBody>
      </p:sp>
      <p:sp>
        <p:nvSpPr>
          <p:cNvPr id="9" name="矢印: 右 8">
            <a:extLst>
              <a:ext uri="{FF2B5EF4-FFF2-40B4-BE49-F238E27FC236}">
                <a16:creationId xmlns:a16="http://schemas.microsoft.com/office/drawing/2014/main" id="{55A67AC5-92AD-06C8-750A-DB9E3FEEF696}"/>
              </a:ext>
            </a:extLst>
          </p:cNvPr>
          <p:cNvSpPr/>
          <p:nvPr/>
        </p:nvSpPr>
        <p:spPr>
          <a:xfrm rot="5400000">
            <a:off x="11529071" y="3592461"/>
            <a:ext cx="654982" cy="756034"/>
          </a:xfrm>
          <a:prstGeom prst="rightArrow">
            <a:avLst/>
          </a:prstGeom>
          <a:solidFill>
            <a:srgbClr val="D8E9EC"/>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0" name="テキスト ボックス 9">
            <a:extLst>
              <a:ext uri="{FF2B5EF4-FFF2-40B4-BE49-F238E27FC236}">
                <a16:creationId xmlns:a16="http://schemas.microsoft.com/office/drawing/2014/main" id="{E3FFFB93-1184-0E48-FAFC-3B8330FDD0D0}"/>
              </a:ext>
            </a:extLst>
          </p:cNvPr>
          <p:cNvSpPr txBox="1"/>
          <p:nvPr/>
        </p:nvSpPr>
        <p:spPr>
          <a:xfrm>
            <a:off x="8451412" y="3741494"/>
            <a:ext cx="7182930" cy="1077218"/>
          </a:xfrm>
          <a:prstGeom prst="rect">
            <a:avLst/>
          </a:prstGeom>
          <a:noFill/>
          <a:ln>
            <a:noFill/>
          </a:ln>
        </p:spPr>
        <p:txBody>
          <a:bodyPr wrap="square">
            <a:spAutoFit/>
          </a:bodyPr>
          <a:lstStyle/>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　　　食生活が原因</a:t>
            </a:r>
          </a:p>
        </p:txBody>
      </p:sp>
      <p:sp>
        <p:nvSpPr>
          <p:cNvPr id="11" name="テキスト ボックス 10">
            <a:extLst>
              <a:ext uri="{FF2B5EF4-FFF2-40B4-BE49-F238E27FC236}">
                <a16:creationId xmlns:a16="http://schemas.microsoft.com/office/drawing/2014/main" id="{ACA43EB1-1E12-209F-C61B-0A59C5CBC166}"/>
              </a:ext>
            </a:extLst>
          </p:cNvPr>
          <p:cNvSpPr txBox="1"/>
          <p:nvPr/>
        </p:nvSpPr>
        <p:spPr>
          <a:xfrm>
            <a:off x="11636485" y="690897"/>
            <a:ext cx="4619515" cy="584775"/>
          </a:xfrm>
          <a:prstGeom prst="rect">
            <a:avLst/>
          </a:prstGeom>
          <a:solidFill>
            <a:srgbClr val="92D05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適切な</a:t>
            </a:r>
            <a:r>
              <a:rPr lang="ja-JP" altLang="en-US" sz="3200" dirty="0">
                <a:latin typeface="BIZ UDPゴシック" panose="020B0400000000000000" pitchFamily="50" charset="-128"/>
                <a:ea typeface="BIZ UDPゴシック" panose="020B0400000000000000" pitchFamily="50" charset="-128"/>
                <a:hlinkClick r:id="rId3"/>
              </a:rPr>
              <a:t>栄養</a:t>
            </a:r>
            <a:r>
              <a:rPr lang="ja-JP" altLang="en-US" sz="3200" dirty="0">
                <a:latin typeface="BIZ UDPゴシック" panose="020B0400000000000000" pitchFamily="50" charset="-128"/>
                <a:ea typeface="BIZ UDPゴシック" panose="020B0400000000000000" pitchFamily="50" charset="-128"/>
              </a:rPr>
              <a:t>と食生活</a:t>
            </a:r>
          </a:p>
        </p:txBody>
      </p:sp>
    </p:spTree>
    <p:extLst>
      <p:ext uri="{BB962C8B-B14F-4D97-AF65-F5344CB8AC3E}">
        <p14:creationId xmlns:p14="http://schemas.microsoft.com/office/powerpoint/2010/main" val="3540948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ーブル が含まれている画像&#10;&#10;自動的に生成された説明">
            <a:extLst>
              <a:ext uri="{FF2B5EF4-FFF2-40B4-BE49-F238E27FC236}">
                <a16:creationId xmlns:a16="http://schemas.microsoft.com/office/drawing/2014/main" id="{2B3E57CC-1AB7-9635-339E-09448DF7D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40" y="1186648"/>
            <a:ext cx="15596940" cy="7791537"/>
          </a:xfrm>
          <a:prstGeom prst="rect">
            <a:avLst/>
          </a:prstGeom>
        </p:spPr>
      </p:pic>
      <p:sp>
        <p:nvSpPr>
          <p:cNvPr id="10" name="テキスト ボックス 9">
            <a:extLst>
              <a:ext uri="{FF2B5EF4-FFF2-40B4-BE49-F238E27FC236}">
                <a16:creationId xmlns:a16="http://schemas.microsoft.com/office/drawing/2014/main" id="{255F0AED-D0E7-5477-67C4-4FF605ED4046}"/>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農薬大国日本</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02606116-F41F-405B-4C09-D430529F5933}"/>
              </a:ext>
            </a:extLst>
          </p:cNvPr>
          <p:cNvSpPr/>
          <p:nvPr/>
        </p:nvSpPr>
        <p:spPr>
          <a:xfrm>
            <a:off x="11034712" y="2476862"/>
            <a:ext cx="2141609" cy="6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C21ECA3-EA9C-2089-0D85-7139359120D2}"/>
              </a:ext>
            </a:extLst>
          </p:cNvPr>
          <p:cNvSpPr txBox="1"/>
          <p:nvPr/>
        </p:nvSpPr>
        <p:spPr>
          <a:xfrm>
            <a:off x="9858012" y="165815"/>
            <a:ext cx="7182930" cy="1077218"/>
          </a:xfrm>
          <a:prstGeom prst="rect">
            <a:avLst/>
          </a:prstGeom>
          <a:noFill/>
          <a:ln>
            <a:noFill/>
          </a:ln>
        </p:spPr>
        <p:txBody>
          <a:bodyPr wrap="square">
            <a:spAutoFit/>
          </a:bodyPr>
          <a:lstStyle/>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　　　こんなに多い農薬散布</a:t>
            </a:r>
          </a:p>
        </p:txBody>
      </p:sp>
      <p:sp>
        <p:nvSpPr>
          <p:cNvPr id="3" name="テキスト ボックス 2">
            <a:extLst>
              <a:ext uri="{FF2B5EF4-FFF2-40B4-BE49-F238E27FC236}">
                <a16:creationId xmlns:a16="http://schemas.microsoft.com/office/drawing/2014/main" id="{FD3D9E07-6958-8DF7-8B96-C4E50AA195AD}"/>
              </a:ext>
            </a:extLst>
          </p:cNvPr>
          <p:cNvSpPr txBox="1"/>
          <p:nvPr/>
        </p:nvSpPr>
        <p:spPr>
          <a:xfrm>
            <a:off x="11034712" y="8630335"/>
            <a:ext cx="8148637" cy="246221"/>
          </a:xfrm>
          <a:prstGeom prst="rect">
            <a:avLst/>
          </a:prstGeom>
          <a:noFill/>
        </p:spPr>
        <p:txBody>
          <a:bodyPr wrap="square">
            <a:spAutoFit/>
          </a:bodyPr>
          <a:lstStyle/>
          <a:p>
            <a:r>
              <a:rPr lang="ja-JP" altLang="en-US" sz="1000" dirty="0">
                <a:hlinkClick r:id="rId3"/>
              </a:rPr>
              <a:t>いちご「苺」と「毒」似てるけど</a:t>
            </a:r>
            <a:r>
              <a:rPr lang="en-US" altLang="ja-JP" sz="1000" dirty="0">
                <a:hlinkClick r:id="rId3"/>
              </a:rPr>
              <a:t>…</a:t>
            </a:r>
            <a:r>
              <a:rPr lang="ja-JP" altLang="en-US" sz="1000" dirty="0">
                <a:hlinkClick r:id="rId3"/>
              </a:rPr>
              <a:t>こんなこともあるのです </a:t>
            </a:r>
            <a:r>
              <a:rPr lang="en-US" altLang="ja-JP" sz="1000" dirty="0">
                <a:hlinkClick r:id="rId3"/>
              </a:rPr>
              <a:t>: </a:t>
            </a:r>
            <a:r>
              <a:rPr lang="ja-JP" altLang="en-US" sz="1000" dirty="0">
                <a:hlinkClick r:id="rId3"/>
              </a:rPr>
              <a:t>ねおぶろぐ </a:t>
            </a:r>
            <a:r>
              <a:rPr lang="en-US" altLang="ja-JP" sz="1000" dirty="0">
                <a:hlinkClick r:id="rId3"/>
              </a:rPr>
              <a:t>(livedoor.jp)</a:t>
            </a:r>
            <a:endParaRPr lang="ja-JP" altLang="en-US" sz="1000" dirty="0"/>
          </a:p>
        </p:txBody>
      </p:sp>
      <p:sp>
        <p:nvSpPr>
          <p:cNvPr id="14" name="テキスト ボックス 13">
            <a:extLst>
              <a:ext uri="{FF2B5EF4-FFF2-40B4-BE49-F238E27FC236}">
                <a16:creationId xmlns:a16="http://schemas.microsoft.com/office/drawing/2014/main" id="{472B9EC9-C882-8ED7-5C97-CA0638928F7E}"/>
              </a:ext>
            </a:extLst>
          </p:cNvPr>
          <p:cNvSpPr txBox="1"/>
          <p:nvPr/>
        </p:nvSpPr>
        <p:spPr>
          <a:xfrm>
            <a:off x="9419904" y="2888416"/>
            <a:ext cx="7182930" cy="369332"/>
          </a:xfrm>
          <a:prstGeom prst="rect">
            <a:avLst/>
          </a:prstGeom>
          <a:noFill/>
          <a:ln>
            <a:noFill/>
          </a:ln>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カッコ内はデータ年次　　　　　</a:t>
            </a:r>
          </a:p>
        </p:txBody>
      </p:sp>
      <p:pic>
        <p:nvPicPr>
          <p:cNvPr id="9" name="図 8" descr="ダイアグラム&#10;&#10;自動的に生成された説明">
            <a:extLst>
              <a:ext uri="{FF2B5EF4-FFF2-40B4-BE49-F238E27FC236}">
                <a16:creationId xmlns:a16="http://schemas.microsoft.com/office/drawing/2014/main" id="{0C23EE47-532C-F792-C5B1-DD48867AB651}"/>
              </a:ext>
            </a:extLst>
          </p:cNvPr>
          <p:cNvPicPr>
            <a:picLocks noChangeAspect="1"/>
          </p:cNvPicPr>
          <p:nvPr/>
        </p:nvPicPr>
        <p:blipFill rotWithShape="1">
          <a:blip r:embed="rId4">
            <a:extLst>
              <a:ext uri="{28A0092B-C50C-407E-A947-70E740481C1C}">
                <a14:useLocalDpi xmlns:a14="http://schemas.microsoft.com/office/drawing/2010/main" val="0"/>
              </a:ext>
            </a:extLst>
          </a:blip>
          <a:srcRect l="9507" t="17029" r="6789" b="6498"/>
          <a:stretch/>
        </p:blipFill>
        <p:spPr>
          <a:xfrm>
            <a:off x="12137230" y="1186648"/>
            <a:ext cx="3894410" cy="3475712"/>
          </a:xfrm>
          <a:prstGeom prst="rect">
            <a:avLst/>
          </a:prstGeom>
          <a:ln w="28575">
            <a:solidFill>
              <a:srgbClr val="FF0000"/>
            </a:solidFill>
          </a:ln>
        </p:spPr>
      </p:pic>
    </p:spTree>
    <p:extLst>
      <p:ext uri="{BB962C8B-B14F-4D97-AF65-F5344CB8AC3E}">
        <p14:creationId xmlns:p14="http://schemas.microsoft.com/office/powerpoint/2010/main" val="188962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10;&#10;自動的に生成された説明">
            <a:extLst>
              <a:ext uri="{FF2B5EF4-FFF2-40B4-BE49-F238E27FC236}">
                <a16:creationId xmlns:a16="http://schemas.microsoft.com/office/drawing/2014/main" id="{79CE1331-6CFB-D6ED-C5AD-2A51A75D0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550" y="0"/>
            <a:ext cx="13296900" cy="9171907"/>
          </a:xfrm>
          <a:prstGeom prst="rect">
            <a:avLst/>
          </a:prstGeom>
        </p:spPr>
      </p:pic>
    </p:spTree>
    <p:extLst>
      <p:ext uri="{BB962C8B-B14F-4D97-AF65-F5344CB8AC3E}">
        <p14:creationId xmlns:p14="http://schemas.microsoft.com/office/powerpoint/2010/main" val="156223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10;&#10;自動的に生成された説明">
            <a:extLst>
              <a:ext uri="{FF2B5EF4-FFF2-40B4-BE49-F238E27FC236}">
                <a16:creationId xmlns:a16="http://schemas.microsoft.com/office/drawing/2014/main" id="{8A246735-EC6E-0CD0-7F82-0FDD221B33E1}"/>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2923"/>
          <a:stretch/>
        </p:blipFill>
        <p:spPr>
          <a:xfrm>
            <a:off x="1269999" y="123825"/>
            <a:ext cx="14208607" cy="8896350"/>
          </a:xfrm>
          <a:prstGeom prst="rect">
            <a:avLst/>
          </a:prstGeom>
        </p:spPr>
      </p:pic>
      <p:sp>
        <p:nvSpPr>
          <p:cNvPr id="6" name="テキスト ボックス 5">
            <a:extLst>
              <a:ext uri="{FF2B5EF4-FFF2-40B4-BE49-F238E27FC236}">
                <a16:creationId xmlns:a16="http://schemas.microsoft.com/office/drawing/2014/main" id="{2B816DB1-737A-FDAE-905A-EF0CCB90B412}"/>
              </a:ext>
            </a:extLst>
          </p:cNvPr>
          <p:cNvSpPr txBox="1"/>
          <p:nvPr/>
        </p:nvSpPr>
        <p:spPr>
          <a:xfrm>
            <a:off x="2822662" y="2469916"/>
            <a:ext cx="12446394" cy="1435334"/>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各国では国民が危険性に気付き</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en-US" altLang="ja-JP" sz="2400" dirty="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3</a:t>
            </a:r>
            <a:r>
              <a:rPr lang="ja-JP" altLang="en-US" sz="2400" dirty="0">
                <a:latin typeface="BIZ UDPゴシック" panose="020B0400000000000000" pitchFamily="50" charset="-128"/>
                <a:ea typeface="BIZ UDPゴシック" panose="020B0400000000000000" pitchFamily="50" charset="-128"/>
              </a:rPr>
              <a:t>回の接種で止めていますが日本は追加接種を続けています</a:t>
            </a: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119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ピューターのスクリーンショット&#10;&#10;中程度の精度で自動的に生成された説明">
            <a:extLst>
              <a:ext uri="{FF2B5EF4-FFF2-40B4-BE49-F238E27FC236}">
                <a16:creationId xmlns:a16="http://schemas.microsoft.com/office/drawing/2014/main" id="{AF7C7B68-93AC-1D43-9760-FDFE12146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24" y="0"/>
            <a:ext cx="15826152" cy="9144000"/>
          </a:xfrm>
          <a:prstGeom prst="rect">
            <a:avLst/>
          </a:prstGeom>
        </p:spPr>
      </p:pic>
    </p:spTree>
    <p:extLst>
      <p:ext uri="{BB962C8B-B14F-4D97-AF65-F5344CB8AC3E}">
        <p14:creationId xmlns:p14="http://schemas.microsoft.com/office/powerpoint/2010/main" val="1272568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872558-1466-DB4E-EE6E-3F106431ED4F}"/>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今起こっている事</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481457F-8E90-A0C3-22CF-7C0F83EA2528}"/>
              </a:ext>
            </a:extLst>
          </p:cNvPr>
          <p:cNvSpPr txBox="1"/>
          <p:nvPr/>
        </p:nvSpPr>
        <p:spPr>
          <a:xfrm>
            <a:off x="2812444" y="1206383"/>
            <a:ext cx="12446394" cy="6731234"/>
          </a:xfrm>
          <a:prstGeom prst="rect">
            <a:avLst/>
          </a:prstGeom>
        </p:spPr>
        <p:txBody>
          <a:bodyPr vert="horz" lIns="91440" tIns="45720" rIns="91440" bIns="45720" rtlCol="0" anchor="t">
            <a:noAutofit/>
          </a:bodyPr>
          <a:lstStyle/>
          <a:p>
            <a:pPr defTabSz="914400">
              <a:lnSpc>
                <a:spcPct val="90000"/>
              </a:lnSpc>
              <a:spcAft>
                <a:spcPts val="600"/>
              </a:spcAft>
            </a:pPr>
            <a:endParaRPr lang="en-US" altLang="ja-JP" sz="4000" dirty="0">
              <a:solidFill>
                <a:srgbClr val="FF000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0500E11E-DD0E-3D2A-C566-4CA814A365A6}"/>
              </a:ext>
            </a:extLst>
          </p:cNvPr>
          <p:cNvPicPr>
            <a:picLocks noChangeAspect="1"/>
          </p:cNvPicPr>
          <p:nvPr/>
        </p:nvPicPr>
        <p:blipFill rotWithShape="1">
          <a:blip r:embed="rId2"/>
          <a:srcRect l="38519" t="31494" r="23052" b="7983"/>
          <a:stretch/>
        </p:blipFill>
        <p:spPr>
          <a:xfrm>
            <a:off x="127000" y="860226"/>
            <a:ext cx="9435830" cy="8355177"/>
          </a:xfrm>
          <a:prstGeom prst="rect">
            <a:avLst/>
          </a:prstGeom>
        </p:spPr>
      </p:pic>
      <p:sp>
        <p:nvSpPr>
          <p:cNvPr id="7" name="テキスト ボックス 6">
            <a:extLst>
              <a:ext uri="{FF2B5EF4-FFF2-40B4-BE49-F238E27FC236}">
                <a16:creationId xmlns:a16="http://schemas.microsoft.com/office/drawing/2014/main" id="{4CD060E8-EE8A-457C-EFD3-A77951AD56F9}"/>
              </a:ext>
            </a:extLst>
          </p:cNvPr>
          <p:cNvSpPr txBox="1"/>
          <p:nvPr/>
        </p:nvSpPr>
        <p:spPr>
          <a:xfrm>
            <a:off x="10911894" y="834751"/>
            <a:ext cx="5063323" cy="3970318"/>
          </a:xfrm>
          <a:prstGeom prst="rect">
            <a:avLst/>
          </a:prstGeom>
          <a:noFill/>
        </p:spPr>
        <p:txBody>
          <a:bodyPr wrap="square">
            <a:spAutoFit/>
          </a:bodyPr>
          <a:lstStyle/>
          <a:p>
            <a:r>
              <a:rPr kumimoji="1" lang="ja-JP" altLang="en-US" sz="2800" dirty="0">
                <a:solidFill>
                  <a:srgbClr val="0070C0"/>
                </a:solidFill>
                <a:latin typeface="BIZ UDPゴシック" panose="020B0400000000000000" pitchFamily="50" charset="-128"/>
                <a:ea typeface="BIZ UDPゴシック" panose="020B0400000000000000" pitchFamily="50" charset="-128"/>
              </a:rPr>
              <a:t>種子法廃止・　種苗法改正　</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ウクライナ戦争　</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食品添加物・農薬基準緩和　</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コオロギ</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マイナンバー</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en-US" altLang="ja-JP" sz="2800" dirty="0">
                <a:solidFill>
                  <a:srgbClr val="0070C0"/>
                </a:solidFill>
                <a:latin typeface="BIZ UDPゴシック" panose="020B0400000000000000" pitchFamily="50" charset="-128"/>
                <a:ea typeface="BIZ UDPゴシック" panose="020B0400000000000000" pitchFamily="50" charset="-128"/>
              </a:rPr>
              <a:t>LGBTQ</a:t>
            </a:r>
            <a:r>
              <a:rPr kumimoji="1" lang="ja-JP" altLang="en-US" sz="2800" dirty="0">
                <a:solidFill>
                  <a:srgbClr val="0070C0"/>
                </a:solidFill>
                <a:latin typeface="BIZ UDPゴシック" panose="020B0400000000000000" pitchFamily="50" charset="-128"/>
                <a:ea typeface="BIZ UDPゴシック" panose="020B0400000000000000" pitchFamily="50" charset="-128"/>
              </a:rPr>
              <a:t>　</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憲法改正（緊急事態条項）</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コロナワクチン接種</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マスク社会　</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49468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3F5D552-0D50-510A-1E0C-998B4417D11E}"/>
              </a:ext>
            </a:extLst>
          </p:cNvPr>
          <p:cNvSpPr txBox="1"/>
          <p:nvPr/>
        </p:nvSpPr>
        <p:spPr>
          <a:xfrm>
            <a:off x="554025" y="884903"/>
            <a:ext cx="7737846" cy="7786747"/>
          </a:xfrm>
          <a:prstGeom prst="rect">
            <a:avLst/>
          </a:prstGeom>
          <a:noFill/>
        </p:spPr>
        <p:txBody>
          <a:bodyPr wrap="square">
            <a:spAutoFit/>
          </a:bodyPr>
          <a:lstStyle/>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立憲民主党衆議院議員：原口一博議員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参政党参議院議員：神谷宗幣議員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参議院議員：川田龍平議員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泉大津市市長：南出賢一氏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日野市議会議員：池田としえ議員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ごぼうの党：奥野卓代表</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春日井市議会議員：末永けい議員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流山市議会議員：うた桜子議員</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前、東大阪市議会議員：木村正治氏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元広島市　　谷本誠一氏</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京都大学名誉教授：福島雅典博士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東京理科大学：村上康文名誉教授</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京都大学准教授：宮沢孝幸博士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大阪市立大学名誉教授：井上正康氏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名古屋大学：小島勢二教授</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鳥取大学：福田克彦博士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北海道大学：中村孝司</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国際オーソモレキュラー医学会代表：柳沢厚生医師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徳島大学名誉教授：大橋眞氏</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9E5FB2B6-4E76-17E1-8607-F2C53D088498}"/>
              </a:ext>
            </a:extLst>
          </p:cNvPr>
          <p:cNvSpPr txBox="1"/>
          <p:nvPr/>
        </p:nvSpPr>
        <p:spPr>
          <a:xfrm>
            <a:off x="10746070" y="1145112"/>
            <a:ext cx="6724486" cy="5324535"/>
          </a:xfrm>
          <a:prstGeom prst="rect">
            <a:avLst/>
          </a:prstGeom>
          <a:noFill/>
        </p:spPr>
        <p:txBody>
          <a:bodyPr wrap="square">
            <a:spAutoFit/>
          </a:bodyPr>
          <a:lstStyle/>
          <a:p>
            <a:r>
              <a:rPr kumimoji="1" lang="ja-JP" altLang="en-US" sz="2000" dirty="0">
                <a:latin typeface="BIZ UDPゴシック" panose="020B0400000000000000" pitchFamily="50" charset="-128"/>
                <a:ea typeface="BIZ UDPゴシック" panose="020B0400000000000000" pitchFamily="50" charset="-128"/>
              </a:rPr>
              <a:t>医療経済ジャーナリスト：森田洋之氏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ジャーナリスト　船瀬俊介氏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ジャーナリスト：鳥集徹氏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認知科学者：苫米地英人氏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ジャーナリスト：河添恵子氏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近現代史研究家：林千勝氏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国際政治コメンテーター：及川幸久氏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元ウクライナ大使：馬淵睦夫氏</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元自衛官幹部日防隊代表：石濱哲信氏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ジャーナリスト：我那覇真子氏</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与国秀行氏</a:t>
            </a:r>
            <a:endParaRPr kumimoji="1" lang="en-US" altLang="ja-JP" sz="2000" dirty="0">
              <a:latin typeface="BIZ UDPゴシック" panose="020B0400000000000000" pitchFamily="50" charset="-128"/>
              <a:ea typeface="BIZ UDPゴシック" panose="020B0400000000000000" pitchFamily="50" charset="-128"/>
            </a:endParaRPr>
          </a:p>
          <a:p>
            <a:r>
              <a:rPr kumimoji="1" lang="en-US" altLang="ja-JP" sz="2000" dirty="0">
                <a:latin typeface="BIZ UDPゴシック" panose="020B0400000000000000" pitchFamily="50" charset="-128"/>
                <a:ea typeface="BIZ UDPゴシック" panose="020B0400000000000000" pitchFamily="50" charset="-128"/>
              </a:rPr>
              <a:t>TTB</a:t>
            </a:r>
            <a:r>
              <a:rPr kumimoji="1" lang="ja-JP" altLang="en-US" sz="2000" dirty="0">
                <a:latin typeface="BIZ UDPゴシック" panose="020B0400000000000000" pitchFamily="50" charset="-128"/>
                <a:ea typeface="BIZ UDPゴシック" panose="020B0400000000000000" pitchFamily="50" charset="-128"/>
              </a:rPr>
              <a:t>ジャーナル発信：サルサ岩淵氏</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フリーキャスター：辛抱治郎氏</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FB0C2B7-8876-A37E-CCC2-4301D2B867F6}"/>
              </a:ext>
            </a:extLst>
          </p:cNvPr>
          <p:cNvSpPr txBox="1"/>
          <p:nvPr/>
        </p:nvSpPr>
        <p:spPr>
          <a:xfrm>
            <a:off x="5361422" y="589934"/>
            <a:ext cx="5860898" cy="6863417"/>
          </a:xfrm>
          <a:prstGeom prst="rect">
            <a:avLst/>
          </a:prstGeom>
          <a:noFill/>
        </p:spPr>
        <p:txBody>
          <a:bodyPr wrap="square">
            <a:spAutoFit/>
          </a:bodyPr>
          <a:lstStyle/>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ナカムラクリニック：中村篤史院長</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ほんべつ循環器内科クリニック：藤沢明徳院長</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免疫学者：荒川央医師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クリニック徳：高橋徳院長</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一番街診療所院長：細川博司医師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吉野敏明医師</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後藤整形外科クリニック：後藤均院長</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薬学博士：駒野宏人博士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小倉台福田医院：福田世一医師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全国の有志医師の会参加の病院</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長尾クリニック：長尾和宏医師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内海聡医師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産婦人科クリニック経営：池澤孝夫医師</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大阪肛門科診療所：佐々木みのり副院長</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京大総合診療科：宮澤大輔医師</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EF17347-3F21-18F0-2513-7D9989BDBC3E}"/>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多くの専門家がワクチン接種に懐疑的な意見を述べられています</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0BD7FBF-9E28-3286-F2E3-E7FE1467A2D7}"/>
              </a:ext>
            </a:extLst>
          </p:cNvPr>
          <p:cNvSpPr txBox="1"/>
          <p:nvPr/>
        </p:nvSpPr>
        <p:spPr>
          <a:xfrm>
            <a:off x="3028950" y="7928940"/>
            <a:ext cx="11658599" cy="1384995"/>
          </a:xfrm>
          <a:prstGeom prst="rect">
            <a:avLst/>
          </a:prstGeom>
          <a:noFill/>
        </p:spPr>
        <p:txBody>
          <a:bodyPr wrap="square">
            <a:spAutoFit/>
          </a:bodyPr>
          <a:lstStyle/>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ほかにも多くの医師、ジャーナリスト、活動家が声を上げています</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6117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F253C9F-D789-B48F-2BBF-CB7D6A77926C}"/>
              </a:ext>
            </a:extLst>
          </p:cNvPr>
          <p:cNvSpPr txBox="1"/>
          <p:nvPr/>
        </p:nvSpPr>
        <p:spPr>
          <a:xfrm>
            <a:off x="0" y="266700"/>
            <a:ext cx="16256000" cy="6340197"/>
          </a:xfrm>
          <a:prstGeom prst="rect">
            <a:avLst/>
          </a:prstGeom>
          <a:noFill/>
        </p:spPr>
        <p:txBody>
          <a:bodyPr wrap="square">
            <a:spAutoFit/>
          </a:bodyPr>
          <a:lstStyle/>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そんな経験をした影響もあり、日本の医療に疑問や違和感を感じてから、わたし自身の健康管理としては薬は極力飲まない。飲むなら漢方。</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インフルエンザワクチンは接種しない</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。そんな生活をつづけてきました。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適切な食事や運動を心がける生活をしてきたので</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特に風邪を引き以外は病気とは無縁だったので、</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この数年間は医者にもいっておりません。</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ただわたしが行ってきたことは、薬を飲まないというだけでした。</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両親</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が闘病した経験があったので</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、今回のコロナ禍に入ったときはものすごい違和感を感じ</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ました。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わたしの勤務していた会社は鬱を発症する方が多かったです。日本に何かおかしなことが起きていると感じ</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て色々調べてい</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きました。</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医療について調べていくと、様々な事がわかってきました。</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紹</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介されていない治療法がある</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こと。</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そして、</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メディアの裏側や社会の裏側</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世界</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資本構造やヒエラルキー、</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洗脳教育、</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日本の置かれている立場</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などがどんどん見えてきました。</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西洋医学の歴史</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や</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癌は二兆円</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の癌ビジネス・健康診断ビジネスであったり、知らされていない学説が色々あること。</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（千島学説・ベシャン・</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今日お伝えしたいことと趣旨が異なりますので、この辺にします。</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番最重要なのは、健康を取り戻すこと</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です・</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健康の取り戻し方も色々あります。ファスティング（</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サーチュイン遺伝子が起動</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夜ご飯から</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15</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時間以上あけるのが望ましい飢餓状態の時に全ての能力が高まる</a:t>
            </a: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元々人は、骨折とか怪我は別ですが、薬に頼らなくても、自然治癒力があり、適切な食事・運動、生活習慣を見直すことで健康を維持できる</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という事がわたしなりに分かりました。</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西洋医薬は対処療法で</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症状は抑えられても根治はできず、古来から伝えられ伝承されてきた</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伝統医療、代替治療の方が効果が高いという事がわかりました。</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人は食べたもので体ができています。ということは食事が大切です、栄養のバランスが大事です。生活習慣も影響してきます。</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今の日本の食は</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約</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70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パーセント</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を</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輸入に頼っています。</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食に対して行われているおかしなこともたくさんあります。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en-US" sz="1400" dirty="0"/>
          </a:p>
        </p:txBody>
      </p:sp>
      <p:sp>
        <p:nvSpPr>
          <p:cNvPr id="6" name="テキスト ボックス 5">
            <a:extLst>
              <a:ext uri="{FF2B5EF4-FFF2-40B4-BE49-F238E27FC236}">
                <a16:creationId xmlns:a16="http://schemas.microsoft.com/office/drawing/2014/main" id="{7E7CD716-8302-EFCE-03D4-4BA171142DF4}"/>
              </a:ext>
            </a:extLst>
          </p:cNvPr>
          <p:cNvSpPr txBox="1"/>
          <p:nvPr/>
        </p:nvSpPr>
        <p:spPr>
          <a:xfrm>
            <a:off x="0" y="-64532"/>
            <a:ext cx="3708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医療に違和感</a:t>
            </a:r>
          </a:p>
        </p:txBody>
      </p:sp>
      <p:sp>
        <p:nvSpPr>
          <p:cNvPr id="7" name="テキスト ボックス 6">
            <a:extLst>
              <a:ext uri="{FF2B5EF4-FFF2-40B4-BE49-F238E27FC236}">
                <a16:creationId xmlns:a16="http://schemas.microsoft.com/office/drawing/2014/main" id="{BE570B56-C71D-1BDE-2DB6-46CB820ADCE6}"/>
              </a:ext>
            </a:extLst>
          </p:cNvPr>
          <p:cNvSpPr txBox="1"/>
          <p:nvPr/>
        </p:nvSpPr>
        <p:spPr>
          <a:xfrm>
            <a:off x="0" y="3252132"/>
            <a:ext cx="3708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人の治癒力</a:t>
            </a:r>
          </a:p>
        </p:txBody>
      </p:sp>
    </p:spTree>
    <p:extLst>
      <p:ext uri="{BB962C8B-B14F-4D97-AF65-F5344CB8AC3E}">
        <p14:creationId xmlns:p14="http://schemas.microsoft.com/office/powerpoint/2010/main" val="270217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899B29-EE4F-969A-F2BF-AD22E174F964}"/>
              </a:ext>
            </a:extLst>
          </p:cNvPr>
          <p:cNvSpPr txBox="1"/>
          <p:nvPr/>
        </p:nvSpPr>
        <p:spPr>
          <a:xfrm>
            <a:off x="997162" y="3675668"/>
            <a:ext cx="15107479" cy="3888913"/>
          </a:xfrm>
          <a:prstGeom prst="rect">
            <a:avLst/>
          </a:prstGeom>
        </p:spPr>
        <p:txBody>
          <a:bodyPr vert="horz" lIns="91440" tIns="45720" rIns="91440" bIns="45720" rtlCol="0" anchor="t">
            <a:noAutofit/>
          </a:bodyPr>
          <a:lstStyle/>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955EBDAF-3044-FC25-02AF-FBA9F9C9F901}"/>
              </a:ext>
            </a:extLst>
          </p:cNvPr>
          <p:cNvSpPr txBox="1"/>
          <p:nvPr/>
        </p:nvSpPr>
        <p:spPr>
          <a:xfrm>
            <a:off x="2812444" y="1206383"/>
            <a:ext cx="12446394" cy="6731234"/>
          </a:xfrm>
          <a:prstGeom prst="rect">
            <a:avLst/>
          </a:prstGeom>
        </p:spPr>
        <p:txBody>
          <a:bodyPr vert="horz" lIns="91440" tIns="45720" rIns="91440" bIns="45720" rtlCol="0" anchor="t">
            <a:noAutofit/>
          </a:bodyPr>
          <a:lstStyle/>
          <a:p>
            <a:pPr defTabSz="914400">
              <a:lnSpc>
                <a:spcPct val="90000"/>
              </a:lnSpc>
              <a:spcAft>
                <a:spcPts val="600"/>
              </a:spcAft>
            </a:pP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体は毒が溜まっていっている。重金属が深刻です。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自律神経症状と強いかかわりがあります。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重金属により自律神経（ホルモンバランス）が乱れている。（ストレスも原因）</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食材に重金属が入っていて知らないうちに摂取しています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600" dirty="0">
                <a:solidFill>
                  <a:srgbClr val="0070C0"/>
                </a:solidFill>
                <a:latin typeface="BIZ UDPゴシック" panose="020B0400000000000000" pitchFamily="50" charset="-128"/>
                <a:ea typeface="BIZ UDPゴシック" panose="020B0400000000000000" pitchFamily="50" charset="-128"/>
              </a:rPr>
              <a:t>魚（水銀）</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600" dirty="0">
                <a:solidFill>
                  <a:srgbClr val="0070C0"/>
                </a:solidFill>
                <a:latin typeface="BIZ UDPゴシック" panose="020B0400000000000000" pitchFamily="50" charset="-128"/>
                <a:ea typeface="BIZ UDPゴシック" panose="020B0400000000000000" pitchFamily="50" charset="-128"/>
              </a:rPr>
              <a:t>農薬（ヒ素・カドニウム）</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600" dirty="0">
                <a:solidFill>
                  <a:srgbClr val="0070C0"/>
                </a:solidFill>
                <a:latin typeface="BIZ UDPゴシック" panose="020B0400000000000000" pitchFamily="50" charset="-128"/>
                <a:ea typeface="BIZ UDPゴシック" panose="020B0400000000000000" pitchFamily="50" charset="-128"/>
              </a:rPr>
              <a:t>水道（水銀・鉛）</a:t>
            </a: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600" dirty="0">
                <a:solidFill>
                  <a:srgbClr val="0070C0"/>
                </a:solidFill>
                <a:latin typeface="BIZ UDPゴシック" panose="020B0400000000000000" pitchFamily="50" charset="-128"/>
                <a:ea typeface="BIZ UDPゴシック" panose="020B0400000000000000" pitchFamily="50" charset="-128"/>
              </a:rPr>
              <a:t>予防接種・ワクチン（水銀・アルミニウム）</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外の空気にも入っている。・予防接種・ワクチンにも重金属が入っています。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800" dirty="0">
                <a:solidFill>
                  <a:srgbClr val="0070C0"/>
                </a:solidFill>
                <a:latin typeface="BIZ UDPゴシック" panose="020B0400000000000000" pitchFamily="50" charset="-128"/>
                <a:ea typeface="BIZ UDPゴシック" panose="020B0400000000000000" pitchFamily="50" charset="-128"/>
              </a:rPr>
              <a:t>記憶障害・鬱症状・注意力散漫、頭痛など、日ごろから感じやすい小さな症状</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がじわじわ現れてきます。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4000" dirty="0">
                <a:latin typeface="BIZ UDPゴシック" panose="020B0400000000000000" pitchFamily="50" charset="-128"/>
                <a:ea typeface="BIZ UDPゴシック" panose="020B0400000000000000" pitchFamily="50" charset="-128"/>
              </a:rPr>
              <a:t>そうならないために何が必要か。→</a:t>
            </a:r>
            <a:r>
              <a:rPr lang="ja-JP" altLang="en-US" sz="4000" dirty="0">
                <a:solidFill>
                  <a:srgbClr val="FF0000"/>
                </a:solidFill>
                <a:latin typeface="BIZ UDPゴシック" panose="020B0400000000000000" pitchFamily="50" charset="-128"/>
                <a:ea typeface="BIZ UDPゴシック" panose="020B0400000000000000" pitchFamily="50" charset="-128"/>
              </a:rPr>
              <a:t>　栄養</a:t>
            </a:r>
            <a:endParaRPr lang="en-US" altLang="ja-JP" sz="4000" dirty="0">
              <a:solidFill>
                <a:srgbClr val="FF000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E16A682-F436-E84B-F09C-044D9DABE8B7}"/>
              </a:ext>
            </a:extLst>
          </p:cNvPr>
          <p:cNvSpPr txBox="1"/>
          <p:nvPr/>
        </p:nvSpPr>
        <p:spPr>
          <a:xfrm>
            <a:off x="13987642" y="8575558"/>
            <a:ext cx="1893467"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荒木絵美氏　講座より</a:t>
            </a:r>
          </a:p>
        </p:txBody>
      </p:sp>
      <p:sp>
        <p:nvSpPr>
          <p:cNvPr id="6" name="テキスト ボックス 5">
            <a:extLst>
              <a:ext uri="{FF2B5EF4-FFF2-40B4-BE49-F238E27FC236}">
                <a16:creationId xmlns:a16="http://schemas.microsoft.com/office/drawing/2014/main" id="{B7F4E94C-85E3-DB44-B8B8-7482DC23CB42}"/>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からだに溜まる毒</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9163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2D7E5AD-EA57-FE25-A90E-15D33B337B64}"/>
              </a:ext>
            </a:extLst>
          </p:cNvPr>
          <p:cNvSpPr txBox="1"/>
          <p:nvPr/>
        </p:nvSpPr>
        <p:spPr>
          <a:xfrm>
            <a:off x="0" y="0"/>
            <a:ext cx="16256000"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600" dirty="0">
                <a:solidFill>
                  <a:srgbClr val="0070C0"/>
                </a:solidFill>
                <a:latin typeface="BIZ UDPゴシック" panose="020B0400000000000000" pitchFamily="50" charset="-128"/>
                <a:ea typeface="BIZ UDPゴシック" panose="020B0400000000000000" pitchFamily="50" charset="-128"/>
              </a:rPr>
              <a:t>予防医療の定義は太らない生活習慣</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BF0327D-03AF-E91F-DC10-CF6E53D65A41}"/>
              </a:ext>
            </a:extLst>
          </p:cNvPr>
          <p:cNvSpPr txBox="1"/>
          <p:nvPr/>
        </p:nvSpPr>
        <p:spPr>
          <a:xfrm>
            <a:off x="2336136" y="1817476"/>
            <a:ext cx="13165488" cy="646331"/>
          </a:xfrm>
          <a:prstGeom prst="rect">
            <a:avLst/>
          </a:prstGeom>
          <a:noFill/>
        </p:spPr>
        <p:txBody>
          <a:bodyPr wrap="square" rtlCol="0">
            <a:spAutoFit/>
          </a:bodyPr>
          <a:lstStyle/>
          <a:p>
            <a:r>
              <a:rPr kumimoji="1" lang="ja-JP" altLang="en-US" sz="3600" dirty="0">
                <a:solidFill>
                  <a:srgbClr val="FF0000"/>
                </a:solidFill>
                <a:latin typeface="BIZ UDPゴシック" panose="020B0400000000000000" pitchFamily="50" charset="-128"/>
                <a:ea typeface="BIZ UDPゴシック" panose="020B0400000000000000" pitchFamily="50" charset="-128"/>
              </a:rPr>
              <a:t>体は食べたものでできている。体を構成する要素は栄養。</a:t>
            </a:r>
          </a:p>
        </p:txBody>
      </p:sp>
      <p:sp>
        <p:nvSpPr>
          <p:cNvPr id="7" name="テキスト ボックス 6">
            <a:extLst>
              <a:ext uri="{FF2B5EF4-FFF2-40B4-BE49-F238E27FC236}">
                <a16:creationId xmlns:a16="http://schemas.microsoft.com/office/drawing/2014/main" id="{FF61151F-ABA1-A574-3032-2BFC2F5E0783}"/>
              </a:ext>
            </a:extLst>
          </p:cNvPr>
          <p:cNvSpPr txBox="1"/>
          <p:nvPr/>
        </p:nvSpPr>
        <p:spPr>
          <a:xfrm>
            <a:off x="222799" y="2383162"/>
            <a:ext cx="2031325" cy="1200329"/>
          </a:xfrm>
          <a:prstGeom prst="rect">
            <a:avLst/>
          </a:prstGeom>
          <a:no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化学物質</a:t>
            </a:r>
            <a:endParaRPr kumimoji="1" lang="en-US" altLang="ja-JP" sz="36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3600" dirty="0">
                <a:solidFill>
                  <a:srgbClr val="0070C0"/>
                </a:solidFill>
                <a:latin typeface="BIZ UDPゴシック" panose="020B0400000000000000" pitchFamily="50" charset="-128"/>
                <a:ea typeface="BIZ UDPゴシック" panose="020B0400000000000000" pitchFamily="50" charset="-128"/>
              </a:rPr>
              <a:t>が溜まる</a:t>
            </a:r>
          </a:p>
        </p:txBody>
      </p:sp>
      <p:sp>
        <p:nvSpPr>
          <p:cNvPr id="9" name="テキスト ボックス 8">
            <a:extLst>
              <a:ext uri="{FF2B5EF4-FFF2-40B4-BE49-F238E27FC236}">
                <a16:creationId xmlns:a16="http://schemas.microsoft.com/office/drawing/2014/main" id="{4A520FFF-6BDF-2782-2745-55D5D4B6AF5F}"/>
              </a:ext>
            </a:extLst>
          </p:cNvPr>
          <p:cNvSpPr txBox="1"/>
          <p:nvPr/>
        </p:nvSpPr>
        <p:spPr>
          <a:xfrm>
            <a:off x="2946723" y="2658307"/>
            <a:ext cx="2940228" cy="646331"/>
          </a:xfrm>
          <a:prstGeom prst="rect">
            <a:avLst/>
          </a:prstGeom>
          <a:no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排泄（便や尿）</a:t>
            </a:r>
          </a:p>
        </p:txBody>
      </p:sp>
      <p:sp>
        <p:nvSpPr>
          <p:cNvPr id="10" name="矢印: 右 9">
            <a:extLst>
              <a:ext uri="{FF2B5EF4-FFF2-40B4-BE49-F238E27FC236}">
                <a16:creationId xmlns:a16="http://schemas.microsoft.com/office/drawing/2014/main" id="{4263A205-C54A-9D43-7BEC-BE761762F5D7}"/>
              </a:ext>
            </a:extLst>
          </p:cNvPr>
          <p:cNvSpPr/>
          <p:nvPr/>
        </p:nvSpPr>
        <p:spPr>
          <a:xfrm>
            <a:off x="5738327" y="2677472"/>
            <a:ext cx="2468924" cy="646331"/>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3650AC1-F51A-7CFB-B65E-409B5AFE9317}"/>
              </a:ext>
            </a:extLst>
          </p:cNvPr>
          <p:cNvSpPr txBox="1"/>
          <p:nvPr/>
        </p:nvSpPr>
        <p:spPr>
          <a:xfrm>
            <a:off x="8283131" y="2653612"/>
            <a:ext cx="5484194" cy="646331"/>
          </a:xfrm>
          <a:prstGeom prst="rect">
            <a:avLst/>
          </a:prstGeom>
          <a:no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脂肪となり体に溜まります</a:t>
            </a:r>
          </a:p>
        </p:txBody>
      </p:sp>
      <p:sp>
        <p:nvSpPr>
          <p:cNvPr id="12" name="テキスト ボックス 11">
            <a:extLst>
              <a:ext uri="{FF2B5EF4-FFF2-40B4-BE49-F238E27FC236}">
                <a16:creationId xmlns:a16="http://schemas.microsoft.com/office/drawing/2014/main" id="{4D6C0A80-95A5-69A0-A4FD-6CFCE034B5DC}"/>
              </a:ext>
            </a:extLst>
          </p:cNvPr>
          <p:cNvSpPr txBox="1"/>
          <p:nvPr/>
        </p:nvSpPr>
        <p:spPr>
          <a:xfrm>
            <a:off x="5791496" y="2721330"/>
            <a:ext cx="2319866" cy="523220"/>
          </a:xfrm>
          <a:prstGeom prst="rect">
            <a:avLst/>
          </a:prstGeom>
          <a:noFill/>
        </p:spPr>
        <p:txBody>
          <a:bodyPr wrap="none" rtlCol="0">
            <a:spAutoFit/>
          </a:bodyPr>
          <a:lstStyle/>
          <a:p>
            <a:r>
              <a:rPr kumimoji="1" lang="ja-JP" altLang="en-US" sz="2800" dirty="0">
                <a:solidFill>
                  <a:srgbClr val="FF0000"/>
                </a:solidFill>
                <a:latin typeface="BIZ UDPゴシック" panose="020B0400000000000000" pitchFamily="50" charset="-128"/>
                <a:ea typeface="BIZ UDPゴシック" panose="020B0400000000000000" pitchFamily="50" charset="-128"/>
              </a:rPr>
              <a:t>排泄できない</a:t>
            </a:r>
          </a:p>
        </p:txBody>
      </p:sp>
      <p:sp>
        <p:nvSpPr>
          <p:cNvPr id="13" name="テキスト ボックス 12">
            <a:extLst>
              <a:ext uri="{FF2B5EF4-FFF2-40B4-BE49-F238E27FC236}">
                <a16:creationId xmlns:a16="http://schemas.microsoft.com/office/drawing/2014/main" id="{85B715AB-DE91-2154-221D-DAD8599F5447}"/>
              </a:ext>
            </a:extLst>
          </p:cNvPr>
          <p:cNvSpPr txBox="1"/>
          <p:nvPr/>
        </p:nvSpPr>
        <p:spPr>
          <a:xfrm>
            <a:off x="9672798" y="3552416"/>
            <a:ext cx="8124823" cy="2547767"/>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2400" dirty="0">
                <a:solidFill>
                  <a:srgbClr val="0070C0"/>
                </a:solidFill>
                <a:latin typeface="BIZ UDPゴシック" panose="020B0400000000000000" pitchFamily="50" charset="-128"/>
                <a:ea typeface="BIZ UDPゴシック" panose="020B0400000000000000" pitchFamily="50" charset="-128"/>
              </a:rPr>
              <a:t>病気になる生活習慣をしていますよ</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solidFill>
                  <a:srgbClr val="0070C0"/>
                </a:solidFill>
                <a:latin typeface="BIZ UDPゴシック" panose="020B0400000000000000" pitchFamily="50" charset="-128"/>
                <a:ea typeface="BIZ UDPゴシック" panose="020B0400000000000000" pitchFamily="50" charset="-128"/>
              </a:rPr>
              <a:t>気を付けてくださいね！という体からの警告</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p:txBody>
      </p:sp>
      <p:sp>
        <p:nvSpPr>
          <p:cNvPr id="16" name="矢印: 右 15">
            <a:extLst>
              <a:ext uri="{FF2B5EF4-FFF2-40B4-BE49-F238E27FC236}">
                <a16:creationId xmlns:a16="http://schemas.microsoft.com/office/drawing/2014/main" id="{FFB075E0-68AC-B0CB-48EE-338B01ACFB49}"/>
              </a:ext>
            </a:extLst>
          </p:cNvPr>
          <p:cNvSpPr/>
          <p:nvPr/>
        </p:nvSpPr>
        <p:spPr>
          <a:xfrm rot="5400000">
            <a:off x="11915264" y="3067745"/>
            <a:ext cx="385161" cy="646331"/>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B916D08-8CFD-619C-472F-9B782B909686}"/>
              </a:ext>
            </a:extLst>
          </p:cNvPr>
          <p:cNvSpPr txBox="1"/>
          <p:nvPr/>
        </p:nvSpPr>
        <p:spPr>
          <a:xfrm>
            <a:off x="8427141" y="4741708"/>
            <a:ext cx="7531100" cy="646331"/>
          </a:xfrm>
          <a:prstGeom prst="rect">
            <a:avLst/>
          </a:prstGeom>
          <a:noFill/>
        </p:spPr>
        <p:txBody>
          <a:bodyPr wrap="square" rtlCol="0">
            <a:spAutoFit/>
          </a:bodyPr>
          <a:lstStyle/>
          <a:p>
            <a:r>
              <a:rPr kumimoji="1" lang="ja-JP" altLang="en-US" sz="3600" dirty="0">
                <a:solidFill>
                  <a:srgbClr val="FF0000"/>
                </a:solidFill>
                <a:latin typeface="BIZ UDPゴシック" panose="020B0400000000000000" pitchFamily="50" charset="-128"/>
                <a:ea typeface="BIZ UDPゴシック" panose="020B0400000000000000" pitchFamily="50" charset="-128"/>
              </a:rPr>
              <a:t>年月をかけて健康を害し病気になる</a:t>
            </a:r>
          </a:p>
        </p:txBody>
      </p:sp>
      <p:sp>
        <p:nvSpPr>
          <p:cNvPr id="18" name="テキスト ボックス 17">
            <a:extLst>
              <a:ext uri="{FF2B5EF4-FFF2-40B4-BE49-F238E27FC236}">
                <a16:creationId xmlns:a16="http://schemas.microsoft.com/office/drawing/2014/main" id="{A74191AA-68B4-BEAA-54F0-8CED0D01F8B6}"/>
              </a:ext>
            </a:extLst>
          </p:cNvPr>
          <p:cNvSpPr txBox="1"/>
          <p:nvPr/>
        </p:nvSpPr>
        <p:spPr>
          <a:xfrm>
            <a:off x="3308336" y="4135458"/>
            <a:ext cx="5024132" cy="2123658"/>
          </a:xfrm>
          <a:prstGeom prst="rect">
            <a:avLst/>
          </a:prstGeom>
          <a:noFill/>
        </p:spPr>
        <p:txBody>
          <a:bodyPr wrap="none" rtlCol="0">
            <a:spAutoFit/>
          </a:bodyPr>
          <a:lstStyle/>
          <a:p>
            <a:r>
              <a:rPr kumimoji="1" lang="ja-JP" altLang="en-US" sz="3600" dirty="0">
                <a:latin typeface="BIZ UDPゴシック" panose="020B0400000000000000" pitchFamily="50" charset="-128"/>
                <a:ea typeface="BIZ UDPゴシック" panose="020B0400000000000000" pitchFamily="50" charset="-128"/>
              </a:rPr>
              <a:t>食事制限や運動</a:t>
            </a:r>
            <a:endParaRPr kumimoji="1" lang="en-US" altLang="ja-JP" sz="3600" dirty="0">
              <a:latin typeface="BIZ UDPゴシック" panose="020B0400000000000000" pitchFamily="50" charset="-128"/>
              <a:ea typeface="BIZ UDPゴシック" panose="020B0400000000000000" pitchFamily="50" charset="-128"/>
            </a:endParaRPr>
          </a:p>
          <a:p>
            <a:r>
              <a:rPr kumimoji="1" lang="ja-JP" altLang="en-US" sz="2400" dirty="0">
                <a:solidFill>
                  <a:srgbClr val="FF0000"/>
                </a:solidFill>
                <a:highlight>
                  <a:srgbClr val="FFFF99"/>
                </a:highlight>
                <a:latin typeface="BIZ UDPゴシック" panose="020B0400000000000000" pitchFamily="50" charset="-128"/>
                <a:ea typeface="BIZ UDPゴシック" panose="020B0400000000000000" pitchFamily="50" charset="-128"/>
              </a:rPr>
              <a:t>本当の原因は体に毒が溜まっている</a:t>
            </a:r>
            <a:endParaRPr kumimoji="1" lang="en-US" altLang="ja-JP" sz="2400" dirty="0">
              <a:solidFill>
                <a:srgbClr val="FF0000"/>
              </a:solidFill>
              <a:highlight>
                <a:srgbClr val="FFFF99"/>
              </a:highlight>
              <a:latin typeface="BIZ UDPゴシック" panose="020B0400000000000000" pitchFamily="50" charset="-128"/>
              <a:ea typeface="BIZ UDPゴシック" panose="020B0400000000000000" pitchFamily="50" charset="-128"/>
            </a:endParaRPr>
          </a:p>
          <a:p>
            <a:endParaRPr kumimoji="1" lang="en-US" altLang="ja-JP" sz="3600" dirty="0">
              <a:latin typeface="BIZ UDPゴシック" panose="020B0400000000000000" pitchFamily="50" charset="-128"/>
              <a:ea typeface="BIZ UDPゴシック" panose="020B0400000000000000" pitchFamily="50" charset="-128"/>
            </a:endParaRPr>
          </a:p>
          <a:p>
            <a:endParaRPr kumimoji="1" lang="ja-JP" altLang="en-US" sz="36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8209BF6F-2CAB-0A1B-F115-F34E159B92DD}"/>
              </a:ext>
            </a:extLst>
          </p:cNvPr>
          <p:cNvSpPr txBox="1"/>
          <p:nvPr/>
        </p:nvSpPr>
        <p:spPr>
          <a:xfrm>
            <a:off x="1691441" y="8208617"/>
            <a:ext cx="2031325" cy="646331"/>
          </a:xfrm>
          <a:prstGeom prst="rect">
            <a:avLst/>
          </a:prstGeom>
          <a:solidFill>
            <a:schemeClr val="accent1">
              <a:lumMod val="20000"/>
              <a:lumOff val="80000"/>
            </a:schemeClr>
          </a:solid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毒の排出</a:t>
            </a:r>
          </a:p>
        </p:txBody>
      </p:sp>
      <p:sp>
        <p:nvSpPr>
          <p:cNvPr id="23" name="テキスト ボックス 22">
            <a:extLst>
              <a:ext uri="{FF2B5EF4-FFF2-40B4-BE49-F238E27FC236}">
                <a16:creationId xmlns:a16="http://schemas.microsoft.com/office/drawing/2014/main" id="{D5A8D18D-36C4-19B5-D5C6-B2AFF8AB614C}"/>
              </a:ext>
            </a:extLst>
          </p:cNvPr>
          <p:cNvSpPr txBox="1"/>
          <p:nvPr/>
        </p:nvSpPr>
        <p:spPr>
          <a:xfrm>
            <a:off x="7886075" y="6682829"/>
            <a:ext cx="6795450" cy="646331"/>
          </a:xfrm>
          <a:prstGeom prst="rect">
            <a:avLst/>
          </a:prstGeom>
          <a:no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農薬・食品添加物を極力摂らない</a:t>
            </a:r>
          </a:p>
        </p:txBody>
      </p:sp>
      <p:sp>
        <p:nvSpPr>
          <p:cNvPr id="24" name="テキスト ボックス 23">
            <a:extLst>
              <a:ext uri="{FF2B5EF4-FFF2-40B4-BE49-F238E27FC236}">
                <a16:creationId xmlns:a16="http://schemas.microsoft.com/office/drawing/2014/main" id="{43D8A6D7-D00F-C056-8F60-11265E4F7090}"/>
              </a:ext>
            </a:extLst>
          </p:cNvPr>
          <p:cNvSpPr txBox="1"/>
          <p:nvPr/>
        </p:nvSpPr>
        <p:spPr>
          <a:xfrm>
            <a:off x="4865713" y="8263468"/>
            <a:ext cx="6474849" cy="646331"/>
          </a:xfrm>
          <a:prstGeom prst="rect">
            <a:avLst/>
          </a:prstGeom>
          <a:solidFill>
            <a:schemeClr val="accent1">
              <a:lumMod val="20000"/>
              <a:lumOff val="80000"/>
            </a:schemeClr>
          </a:solidFill>
        </p:spPr>
        <p:txBody>
          <a:bodyPr wrap="none" rtlCol="0">
            <a:spAutoFit/>
          </a:bodyPr>
          <a:lstStyle/>
          <a:p>
            <a:r>
              <a:rPr kumimoji="1" lang="ja-JP" altLang="en-US" sz="2800" dirty="0">
                <a:solidFill>
                  <a:srgbClr val="0070C0"/>
                </a:solidFill>
                <a:latin typeface="BIZ UDPゴシック" panose="020B0400000000000000" pitchFamily="50" charset="-128"/>
                <a:ea typeface="BIZ UDPゴシック" panose="020B0400000000000000" pitchFamily="50" charset="-128"/>
              </a:rPr>
              <a:t>全ての栄養の土台が</a:t>
            </a:r>
            <a:r>
              <a:rPr kumimoji="1" lang="ja-JP" altLang="en-US" sz="3600" b="1" dirty="0">
                <a:solidFill>
                  <a:srgbClr val="FF0000"/>
                </a:solidFill>
                <a:latin typeface="BIZ UDPゴシック" panose="020B0400000000000000" pitchFamily="50" charset="-128"/>
                <a:ea typeface="BIZ UDPゴシック" panose="020B0400000000000000" pitchFamily="50" charset="-128"/>
              </a:rPr>
              <a:t>ミネラルと酵素</a:t>
            </a:r>
          </a:p>
        </p:txBody>
      </p:sp>
      <p:sp>
        <p:nvSpPr>
          <p:cNvPr id="25" name="テキスト ボックス 24">
            <a:extLst>
              <a:ext uri="{FF2B5EF4-FFF2-40B4-BE49-F238E27FC236}">
                <a16:creationId xmlns:a16="http://schemas.microsoft.com/office/drawing/2014/main" id="{C7AE3704-5EA8-BABB-8BFD-1DC3C68F68C3}"/>
              </a:ext>
            </a:extLst>
          </p:cNvPr>
          <p:cNvSpPr txBox="1"/>
          <p:nvPr/>
        </p:nvSpPr>
        <p:spPr>
          <a:xfrm>
            <a:off x="1660995" y="6742918"/>
            <a:ext cx="4772460" cy="646331"/>
          </a:xfrm>
          <a:prstGeom prst="rect">
            <a:avLst/>
          </a:prstGeom>
          <a:solidFill>
            <a:schemeClr val="accent1">
              <a:lumMod val="20000"/>
              <a:lumOff val="80000"/>
            </a:schemeClr>
          </a:solid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毒を入れない生活習慣</a:t>
            </a:r>
          </a:p>
        </p:txBody>
      </p:sp>
      <p:sp>
        <p:nvSpPr>
          <p:cNvPr id="28" name="テキスト ボックス 27">
            <a:extLst>
              <a:ext uri="{FF2B5EF4-FFF2-40B4-BE49-F238E27FC236}">
                <a16:creationId xmlns:a16="http://schemas.microsoft.com/office/drawing/2014/main" id="{6AA82289-97E8-03B1-3799-86FDDDD9425C}"/>
              </a:ext>
            </a:extLst>
          </p:cNvPr>
          <p:cNvSpPr txBox="1"/>
          <p:nvPr/>
        </p:nvSpPr>
        <p:spPr>
          <a:xfrm>
            <a:off x="8080195" y="7219213"/>
            <a:ext cx="6789038" cy="830997"/>
          </a:xfrm>
          <a:prstGeom prst="rect">
            <a:avLst/>
          </a:prstGeom>
          <a:noFill/>
        </p:spPr>
        <p:txBody>
          <a:bodyPr wrap="non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０にするのは不可能。オーガニック生活していても</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400" dirty="0">
                <a:solidFill>
                  <a:srgbClr val="FF0000"/>
                </a:solidFill>
                <a:latin typeface="BIZ UDPゴシック" panose="020B0400000000000000" pitchFamily="50" charset="-128"/>
                <a:ea typeface="BIZ UDPゴシック" panose="020B0400000000000000" pitchFamily="50" charset="-128"/>
              </a:rPr>
              <a:t>毒は避けられない。けれど、努力は出来ます。</a:t>
            </a:r>
          </a:p>
        </p:txBody>
      </p:sp>
      <p:sp>
        <p:nvSpPr>
          <p:cNvPr id="31" name="矢印: 右 30">
            <a:extLst>
              <a:ext uri="{FF2B5EF4-FFF2-40B4-BE49-F238E27FC236}">
                <a16:creationId xmlns:a16="http://schemas.microsoft.com/office/drawing/2014/main" id="{63D1175F-1D26-C9A2-C6B8-851AD9CD1736}"/>
              </a:ext>
            </a:extLst>
          </p:cNvPr>
          <p:cNvSpPr/>
          <p:nvPr/>
        </p:nvSpPr>
        <p:spPr>
          <a:xfrm>
            <a:off x="2254124" y="2591937"/>
            <a:ext cx="654982" cy="756034"/>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2E8025F1-E650-FAE9-73D7-F45E39FE057C}"/>
              </a:ext>
            </a:extLst>
          </p:cNvPr>
          <p:cNvSpPr/>
          <p:nvPr/>
        </p:nvSpPr>
        <p:spPr>
          <a:xfrm rot="7343061">
            <a:off x="7353412" y="3797655"/>
            <a:ext cx="654982" cy="756034"/>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矢印: 右 32">
            <a:extLst>
              <a:ext uri="{FF2B5EF4-FFF2-40B4-BE49-F238E27FC236}">
                <a16:creationId xmlns:a16="http://schemas.microsoft.com/office/drawing/2014/main" id="{3EDE5D09-396F-475D-B5D9-1BAD6F26755E}"/>
              </a:ext>
            </a:extLst>
          </p:cNvPr>
          <p:cNvSpPr/>
          <p:nvPr/>
        </p:nvSpPr>
        <p:spPr>
          <a:xfrm>
            <a:off x="3858217" y="8153765"/>
            <a:ext cx="654982" cy="756034"/>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317E4C3A-319E-B160-7583-CA5AEB7621B7}"/>
              </a:ext>
            </a:extLst>
          </p:cNvPr>
          <p:cNvSpPr/>
          <p:nvPr/>
        </p:nvSpPr>
        <p:spPr>
          <a:xfrm>
            <a:off x="6738228" y="6723768"/>
            <a:ext cx="654982" cy="756034"/>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480969-619C-5842-713A-77BB2BE49BB7}"/>
              </a:ext>
            </a:extLst>
          </p:cNvPr>
          <p:cNvSpPr txBox="1"/>
          <p:nvPr/>
        </p:nvSpPr>
        <p:spPr>
          <a:xfrm>
            <a:off x="3638915" y="3714966"/>
            <a:ext cx="2688557"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一般的な行動は</a:t>
            </a:r>
          </a:p>
        </p:txBody>
      </p:sp>
      <p:sp>
        <p:nvSpPr>
          <p:cNvPr id="14" name="テキスト ボックス 13">
            <a:extLst>
              <a:ext uri="{FF2B5EF4-FFF2-40B4-BE49-F238E27FC236}">
                <a16:creationId xmlns:a16="http://schemas.microsoft.com/office/drawing/2014/main" id="{B269FF83-6B60-416F-F380-646B88D936B9}"/>
              </a:ext>
            </a:extLst>
          </p:cNvPr>
          <p:cNvSpPr txBox="1"/>
          <p:nvPr/>
        </p:nvSpPr>
        <p:spPr>
          <a:xfrm>
            <a:off x="98650" y="5502443"/>
            <a:ext cx="16100021" cy="954107"/>
          </a:xfrm>
          <a:prstGeom prst="rect">
            <a:avLst/>
          </a:prstGeom>
          <a:solidFill>
            <a:schemeClr val="accent2">
              <a:lumMod val="20000"/>
              <a:lumOff val="80000"/>
            </a:schemeClr>
          </a:solidFill>
        </p:spPr>
        <p:txBody>
          <a:bodyPr wrap="square">
            <a:spAutoFit/>
          </a:bodyPr>
          <a:lstStyle/>
          <a:p>
            <a:pPr algn="ctr"/>
            <a:r>
              <a:rPr lang="ja-JP" altLang="en-US" sz="2800" dirty="0">
                <a:solidFill>
                  <a:srgbClr val="333333"/>
                </a:solidFill>
                <a:latin typeface="BIZ UDPゴシック" panose="020B0400000000000000" pitchFamily="50" charset="-128"/>
                <a:ea typeface="BIZ UDPゴシック" panose="020B0400000000000000" pitchFamily="50" charset="-128"/>
              </a:rPr>
              <a:t>不調の根本からアプローチすることが大事　　不調の原因はどこにあるのか？</a:t>
            </a:r>
            <a:endParaRPr lang="en-US" altLang="ja-JP" sz="2800" dirty="0">
              <a:solidFill>
                <a:srgbClr val="333333"/>
              </a:solidFill>
              <a:latin typeface="BIZ UDPゴシック" panose="020B0400000000000000" pitchFamily="50" charset="-128"/>
              <a:ea typeface="BIZ UDPゴシック" panose="020B0400000000000000" pitchFamily="50" charset="-128"/>
            </a:endParaRPr>
          </a:p>
          <a:p>
            <a:pPr algn="ctr"/>
            <a:r>
              <a:rPr lang="ja-JP" altLang="en-US" sz="2800" dirty="0">
                <a:solidFill>
                  <a:srgbClr val="333333"/>
                </a:solidFill>
                <a:latin typeface="BIZ UDPゴシック" panose="020B0400000000000000" pitchFamily="50" charset="-128"/>
                <a:ea typeface="BIZ UDPゴシック" panose="020B0400000000000000" pitchFamily="50" charset="-128"/>
              </a:rPr>
              <a:t>鍵を握るのがミネラルと酵素</a:t>
            </a:r>
            <a:endParaRPr lang="en-US" altLang="ja-JP" sz="2800" dirty="0">
              <a:solidFill>
                <a:srgbClr val="333333"/>
              </a:solidFill>
              <a:latin typeface="BIZ UDPゴシック" panose="020B0400000000000000" pitchFamily="50" charset="-128"/>
              <a:ea typeface="BIZ UDPゴシック" panose="020B0400000000000000" pitchFamily="50" charset="-128"/>
            </a:endParaRPr>
          </a:p>
        </p:txBody>
      </p:sp>
      <p:sp>
        <p:nvSpPr>
          <p:cNvPr id="15" name="矢印: 右 14">
            <a:extLst>
              <a:ext uri="{FF2B5EF4-FFF2-40B4-BE49-F238E27FC236}">
                <a16:creationId xmlns:a16="http://schemas.microsoft.com/office/drawing/2014/main" id="{68814C94-5BCA-3128-5CDC-95AA780DC264}"/>
              </a:ext>
            </a:extLst>
          </p:cNvPr>
          <p:cNvSpPr/>
          <p:nvPr/>
        </p:nvSpPr>
        <p:spPr>
          <a:xfrm rot="5400000">
            <a:off x="11978058" y="4286549"/>
            <a:ext cx="385161" cy="646331"/>
          </a:xfrm>
          <a:prstGeom prst="rightArrow">
            <a:avLst/>
          </a:prstGeom>
          <a:solidFill>
            <a:schemeClr val="accent1">
              <a:lumMod val="40000"/>
              <a:lumOff val="60000"/>
            </a:schemeClr>
          </a:solidFill>
          <a:ln>
            <a:solidFill>
              <a:srgbClr val="99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8866BA5-F647-E4A9-5269-3346622B7A5F}"/>
              </a:ext>
            </a:extLst>
          </p:cNvPr>
          <p:cNvSpPr txBox="1"/>
          <p:nvPr/>
        </p:nvSpPr>
        <p:spPr>
          <a:xfrm>
            <a:off x="8103138" y="3572781"/>
            <a:ext cx="1569660" cy="646331"/>
          </a:xfrm>
          <a:prstGeom prst="rect">
            <a:avLst/>
          </a:prstGeom>
          <a:noFill/>
        </p:spPr>
        <p:txBody>
          <a:bodyPr wrap="none" rtlCol="0">
            <a:spAutoFit/>
          </a:bodyPr>
          <a:lstStyle/>
          <a:p>
            <a:r>
              <a:rPr kumimoji="1" lang="ja-JP" altLang="en-US" sz="3600" dirty="0">
                <a:solidFill>
                  <a:srgbClr val="0070C0"/>
                </a:solidFill>
                <a:latin typeface="BIZ UDPゴシック" panose="020B0400000000000000" pitchFamily="50" charset="-128"/>
                <a:ea typeface="BIZ UDPゴシック" panose="020B0400000000000000" pitchFamily="50" charset="-128"/>
              </a:rPr>
              <a:t>肥満＝</a:t>
            </a:r>
          </a:p>
        </p:txBody>
      </p:sp>
      <p:sp>
        <p:nvSpPr>
          <p:cNvPr id="22" name="テキスト ボックス 21">
            <a:extLst>
              <a:ext uri="{FF2B5EF4-FFF2-40B4-BE49-F238E27FC236}">
                <a16:creationId xmlns:a16="http://schemas.microsoft.com/office/drawing/2014/main" id="{80B7B670-E2B1-D94F-64D0-7581CC2E51AC}"/>
              </a:ext>
            </a:extLst>
          </p:cNvPr>
          <p:cNvSpPr txBox="1"/>
          <p:nvPr/>
        </p:nvSpPr>
        <p:spPr>
          <a:xfrm>
            <a:off x="1388672" y="698277"/>
            <a:ext cx="15373688" cy="923330"/>
          </a:xfrm>
          <a:prstGeom prst="rect">
            <a:avLst/>
          </a:prstGeom>
          <a:noFill/>
        </p:spPr>
        <p:txBody>
          <a:bodyPr wrap="square">
            <a:spAutoFit/>
          </a:bodyPr>
          <a:lstStyle/>
          <a:p>
            <a:pPr algn="l"/>
            <a:r>
              <a:rPr lang="ja-JP" altLang="en-US" dirty="0">
                <a:solidFill>
                  <a:srgbClr val="333333"/>
                </a:solidFill>
                <a:latin typeface="BIZ UDPゴシック" panose="020B0400000000000000" pitchFamily="50" charset="-128"/>
                <a:ea typeface="BIZ UDPゴシック" panose="020B0400000000000000" pitchFamily="50" charset="-128"/>
              </a:rPr>
              <a:t>多くの人が美しく若さを保つため　トレーニングに手間や時間を費やしている。育毛剤、肌荒れクリーム　病気には薬</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故障の原因がエンジンだった場合、車は永遠に走らない。不調の根本からアプローチする。不調の原因はどこにあるのか？</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鍵を握るのがミネラルと酵素</a:t>
            </a:r>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00E0D9FE-5ADB-0649-0C23-140FC366BC15}"/>
              </a:ext>
            </a:extLst>
          </p:cNvPr>
          <p:cNvSpPr txBox="1"/>
          <p:nvPr/>
        </p:nvSpPr>
        <p:spPr>
          <a:xfrm rot="21101170">
            <a:off x="253120" y="5564795"/>
            <a:ext cx="1107996" cy="461665"/>
          </a:xfrm>
          <a:prstGeom prst="rect">
            <a:avLst/>
          </a:prstGeom>
          <a:noFill/>
        </p:spPr>
        <p:txBody>
          <a:bodyPr wrap="none" rtlCol="0">
            <a:spAutoFit/>
          </a:bodyPr>
          <a:lstStyle/>
          <a:p>
            <a:r>
              <a:rPr kumimoji="1" lang="ja-JP" altLang="en-US" sz="2400" dirty="0">
                <a:solidFill>
                  <a:srgbClr val="FF1E6B"/>
                </a:solidFill>
                <a:latin typeface="BIZ UDPゴシック" panose="020B0400000000000000" pitchFamily="50" charset="-128"/>
                <a:ea typeface="BIZ UDPゴシック" panose="020B0400000000000000" pitchFamily="50" charset="-128"/>
              </a:rPr>
              <a:t>食事？</a:t>
            </a:r>
          </a:p>
        </p:txBody>
      </p:sp>
      <p:sp>
        <p:nvSpPr>
          <p:cNvPr id="36" name="テキスト ボックス 35">
            <a:extLst>
              <a:ext uri="{FF2B5EF4-FFF2-40B4-BE49-F238E27FC236}">
                <a16:creationId xmlns:a16="http://schemas.microsoft.com/office/drawing/2014/main" id="{5854D357-20F8-B2D6-286B-1BDA86752D41}"/>
              </a:ext>
            </a:extLst>
          </p:cNvPr>
          <p:cNvSpPr txBox="1"/>
          <p:nvPr/>
        </p:nvSpPr>
        <p:spPr>
          <a:xfrm rot="1715418">
            <a:off x="1346905" y="6171188"/>
            <a:ext cx="1964628" cy="461665"/>
          </a:xfrm>
          <a:prstGeom prst="rect">
            <a:avLst/>
          </a:prstGeom>
          <a:noFill/>
        </p:spPr>
        <p:txBody>
          <a:bodyPr wrap="square" rtlCol="0">
            <a:spAutoFit/>
          </a:bodyPr>
          <a:lstStyle/>
          <a:p>
            <a:r>
              <a:rPr kumimoji="1" lang="ja-JP" altLang="en-US" sz="2400" dirty="0">
                <a:solidFill>
                  <a:srgbClr val="FF1E6B"/>
                </a:solidFill>
                <a:latin typeface="BIZ UDPゴシック" panose="020B0400000000000000" pitchFamily="50" charset="-128"/>
                <a:ea typeface="BIZ UDPゴシック" panose="020B0400000000000000" pitchFamily="50" charset="-128"/>
              </a:rPr>
              <a:t>生活習慣？</a:t>
            </a:r>
          </a:p>
        </p:txBody>
      </p:sp>
      <p:sp>
        <p:nvSpPr>
          <p:cNvPr id="37" name="テキスト ボックス 36">
            <a:extLst>
              <a:ext uri="{FF2B5EF4-FFF2-40B4-BE49-F238E27FC236}">
                <a16:creationId xmlns:a16="http://schemas.microsoft.com/office/drawing/2014/main" id="{E279B987-3451-72F1-D802-3972C245FFB2}"/>
              </a:ext>
            </a:extLst>
          </p:cNvPr>
          <p:cNvSpPr txBox="1"/>
          <p:nvPr/>
        </p:nvSpPr>
        <p:spPr>
          <a:xfrm rot="20597405">
            <a:off x="14198914" y="5635965"/>
            <a:ext cx="1964628" cy="461665"/>
          </a:xfrm>
          <a:prstGeom prst="rect">
            <a:avLst/>
          </a:prstGeom>
          <a:noFill/>
        </p:spPr>
        <p:txBody>
          <a:bodyPr wrap="square" rtlCol="0">
            <a:spAutoFit/>
          </a:bodyPr>
          <a:lstStyle/>
          <a:p>
            <a:r>
              <a:rPr kumimoji="1" lang="ja-JP" altLang="en-US" sz="2400" dirty="0">
                <a:solidFill>
                  <a:srgbClr val="FF1E6B"/>
                </a:solidFill>
                <a:latin typeface="BIZ UDPゴシック" panose="020B0400000000000000" pitchFamily="50" charset="-128"/>
                <a:ea typeface="BIZ UDPゴシック" panose="020B0400000000000000" pitchFamily="50" charset="-128"/>
              </a:rPr>
              <a:t>ストレス？</a:t>
            </a:r>
          </a:p>
        </p:txBody>
      </p:sp>
    </p:spTree>
    <p:extLst>
      <p:ext uri="{BB962C8B-B14F-4D97-AF65-F5344CB8AC3E}">
        <p14:creationId xmlns:p14="http://schemas.microsoft.com/office/powerpoint/2010/main" val="723224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6AC688-01F3-7CB9-C660-EA1EB1EDA432}"/>
              </a:ext>
            </a:extLst>
          </p:cNvPr>
          <p:cNvPicPr>
            <a:picLocks noChangeAspect="1"/>
          </p:cNvPicPr>
          <p:nvPr/>
        </p:nvPicPr>
        <p:blipFill rotWithShape="1">
          <a:blip r:embed="rId2"/>
          <a:srcRect l="13190" t="27325" r="43172" b="31978"/>
          <a:stretch/>
        </p:blipFill>
        <p:spPr>
          <a:xfrm>
            <a:off x="2103381" y="668138"/>
            <a:ext cx="11745970" cy="6158935"/>
          </a:xfrm>
          <a:prstGeom prst="rect">
            <a:avLst/>
          </a:prstGeom>
        </p:spPr>
      </p:pic>
      <p:sp>
        <p:nvSpPr>
          <p:cNvPr id="6" name="テキスト ボックス 5">
            <a:extLst>
              <a:ext uri="{FF2B5EF4-FFF2-40B4-BE49-F238E27FC236}">
                <a16:creationId xmlns:a16="http://schemas.microsoft.com/office/drawing/2014/main" id="{BBE08429-359D-696A-4E16-E2D94E2B0F33}"/>
              </a:ext>
            </a:extLst>
          </p:cNvPr>
          <p:cNvSpPr txBox="1"/>
          <p:nvPr/>
        </p:nvSpPr>
        <p:spPr>
          <a:xfrm>
            <a:off x="1451380" y="6627061"/>
            <a:ext cx="11476913" cy="8019666"/>
          </a:xfrm>
          <a:prstGeom prst="rect">
            <a:avLst/>
          </a:prstGeom>
        </p:spPr>
        <p:txBody>
          <a:bodyPr vert="horz" lIns="91440" tIns="45720" rIns="91440" bIns="45720" rtlCol="0" anchor="t">
            <a:noAutofit/>
          </a:bodyPr>
          <a:lstStyle/>
          <a:p>
            <a:pPr algn="ctr" defTabSz="914400">
              <a:lnSpc>
                <a:spcPct val="90000"/>
              </a:lnSpc>
              <a:spcAft>
                <a:spcPts val="600"/>
              </a:spcAft>
            </a:pPr>
            <a:r>
              <a:rPr lang="ja-JP" altLang="en-US" sz="3600" dirty="0">
                <a:latin typeface="BIZ UDPゴシック" panose="020B0400000000000000" pitchFamily="50" charset="-128"/>
                <a:ea typeface="BIZ UDPゴシック" panose="020B0400000000000000" pitchFamily="50" charset="-128"/>
              </a:rPr>
              <a:t>補う前に大事な事</a:t>
            </a:r>
            <a:endParaRPr lang="en-US" altLang="ja-JP" sz="3600" dirty="0">
              <a:latin typeface="BIZ UDPゴシック" panose="020B0400000000000000" pitchFamily="50" charset="-128"/>
              <a:ea typeface="BIZ UDPゴシック" panose="020B0400000000000000" pitchFamily="50" charset="-128"/>
            </a:endParaRPr>
          </a:p>
          <a:p>
            <a:pPr algn="ctr" defTabSz="914400">
              <a:lnSpc>
                <a:spcPct val="90000"/>
              </a:lnSpc>
              <a:spcAft>
                <a:spcPts val="600"/>
              </a:spcAft>
            </a:pPr>
            <a:r>
              <a:rPr lang="ja-JP" altLang="en-US" sz="3600" dirty="0">
                <a:solidFill>
                  <a:srgbClr val="0070C0"/>
                </a:solidFill>
                <a:latin typeface="BIZ UDPゴシック" panose="020B0400000000000000" pitchFamily="50" charset="-128"/>
                <a:ea typeface="BIZ UDPゴシック" panose="020B0400000000000000" pitchFamily="50" charset="-128"/>
              </a:rPr>
              <a:t>ミネラルが無いとなんの栄養も働きません</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a:p>
            <a:pPr algn="ctr" defTabSz="914400">
              <a:lnSpc>
                <a:spcPct val="90000"/>
              </a:lnSpc>
              <a:spcAft>
                <a:spcPts val="600"/>
              </a:spcAft>
            </a:pPr>
            <a:r>
              <a:rPr lang="ja-JP" altLang="en-US" sz="3600" dirty="0">
                <a:latin typeface="BIZ UDPゴシック" panose="020B0400000000000000" pitchFamily="50" charset="-128"/>
                <a:ea typeface="BIZ UDPゴシック" panose="020B0400000000000000" pitchFamily="50" charset="-128"/>
              </a:rPr>
              <a:t>多くの人は支出が多い状態</a:t>
            </a:r>
            <a:endParaRPr lang="en-US" altLang="ja-JP" sz="3600" dirty="0">
              <a:latin typeface="BIZ UDPゴシック" panose="020B0400000000000000" pitchFamily="50" charset="-128"/>
              <a:ea typeface="BIZ UDPゴシック" panose="020B0400000000000000" pitchFamily="50" charset="-128"/>
            </a:endParaRPr>
          </a:p>
          <a:p>
            <a:pPr algn="ct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a:p>
            <a:pPr algn="ctr" defTabSz="914400">
              <a:lnSpc>
                <a:spcPct val="90000"/>
              </a:lnSpc>
              <a:spcAft>
                <a:spcPts val="600"/>
              </a:spcAft>
            </a:pPr>
            <a:endParaRPr lang="en-US" altLang="ja-JP" sz="36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991C738-ED12-6D91-2380-BCE4A2916350}"/>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健康の土台がミネラル</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97548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FF0FB2-9B71-CBDF-E35D-939687B7CB1C}"/>
              </a:ext>
            </a:extLst>
          </p:cNvPr>
          <p:cNvPicPr>
            <a:picLocks noChangeAspect="1"/>
          </p:cNvPicPr>
          <p:nvPr/>
        </p:nvPicPr>
        <p:blipFill rotWithShape="1">
          <a:blip r:embed="rId2"/>
          <a:srcRect l="13844" t="29942" r="44970" b="29942"/>
          <a:stretch/>
        </p:blipFill>
        <p:spPr>
          <a:xfrm>
            <a:off x="1792375" y="1413451"/>
            <a:ext cx="10086864" cy="5523758"/>
          </a:xfrm>
          <a:prstGeom prst="rect">
            <a:avLst/>
          </a:prstGeom>
        </p:spPr>
      </p:pic>
      <p:sp>
        <p:nvSpPr>
          <p:cNvPr id="5" name="テキスト ボックス 4">
            <a:extLst>
              <a:ext uri="{FF2B5EF4-FFF2-40B4-BE49-F238E27FC236}">
                <a16:creationId xmlns:a16="http://schemas.microsoft.com/office/drawing/2014/main" id="{CF80B403-CA3A-C73B-EABF-855DF0CD35C7}"/>
              </a:ext>
            </a:extLst>
          </p:cNvPr>
          <p:cNvSpPr txBox="1"/>
          <p:nvPr/>
        </p:nvSpPr>
        <p:spPr>
          <a:xfrm>
            <a:off x="0" y="-2375"/>
            <a:ext cx="1625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000" dirty="0">
                <a:solidFill>
                  <a:srgbClr val="0070C0"/>
                </a:solidFill>
                <a:latin typeface="BIZ UDPゴシック" panose="020B0400000000000000" pitchFamily="50" charset="-128"/>
                <a:ea typeface="BIZ UDPゴシック" panose="020B0400000000000000" pitchFamily="50" charset="-128"/>
              </a:rPr>
              <a:t>全ての栄養の土台はミネラル</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E8CAE733-A488-2E38-DC7C-97412E3E513E}"/>
              </a:ext>
            </a:extLst>
          </p:cNvPr>
          <p:cNvSpPr txBox="1"/>
          <p:nvPr/>
        </p:nvSpPr>
        <p:spPr>
          <a:xfrm>
            <a:off x="12394674" y="3907573"/>
            <a:ext cx="11821187" cy="1277273"/>
          </a:xfrm>
          <a:prstGeom prst="rect">
            <a:avLst/>
          </a:prstGeom>
          <a:noFill/>
        </p:spPr>
        <p:txBody>
          <a:bodyPr wrap="square">
            <a:spAutoFit/>
          </a:bodyPr>
          <a:lstStyle/>
          <a:p>
            <a:pPr defTabSz="914400">
              <a:lnSpc>
                <a:spcPct val="90000"/>
              </a:lnSpc>
              <a:spcAft>
                <a:spcPts val="600"/>
              </a:spcAft>
            </a:pPr>
            <a:endParaRPr lang="en-US" altLang="ja-JP" sz="4000"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4000" dirty="0">
                <a:solidFill>
                  <a:srgbClr val="0070C0"/>
                </a:solidFill>
                <a:latin typeface="BIZ UDPゴシック" panose="020B0400000000000000" pitchFamily="50" charset="-128"/>
                <a:ea typeface="BIZ UDPゴシック" panose="020B0400000000000000" pitchFamily="50" charset="-128"/>
              </a:rPr>
              <a:t>薬・医療に頼る</a:t>
            </a:r>
            <a:endParaRPr lang="en-US" altLang="ja-JP" sz="4000" dirty="0">
              <a:solidFill>
                <a:srgbClr val="0070C0"/>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6594E00D-94DC-E491-5199-8E256B59B622}"/>
              </a:ext>
            </a:extLst>
          </p:cNvPr>
          <p:cNvSpPr txBox="1"/>
          <p:nvPr/>
        </p:nvSpPr>
        <p:spPr>
          <a:xfrm>
            <a:off x="5968646" y="7113471"/>
            <a:ext cx="11821187" cy="646331"/>
          </a:xfrm>
          <a:prstGeom prst="rect">
            <a:avLst/>
          </a:prstGeom>
          <a:noFill/>
        </p:spPr>
        <p:txBody>
          <a:bodyPr wrap="square">
            <a:spAutoFit/>
          </a:bodyPr>
          <a:lstStyle/>
          <a:p>
            <a:pPr defTabSz="914400">
              <a:lnSpc>
                <a:spcPct val="90000"/>
              </a:lnSpc>
              <a:spcAft>
                <a:spcPts val="600"/>
              </a:spcAft>
            </a:pPr>
            <a:r>
              <a:rPr lang="ja-JP" altLang="en-US" sz="4000" dirty="0">
                <a:latin typeface="BIZ UDPゴシック" panose="020B0400000000000000" pitchFamily="50" charset="-128"/>
                <a:ea typeface="BIZ UDPゴシック" panose="020B0400000000000000" pitchFamily="50" charset="-128"/>
              </a:rPr>
              <a:t>海外</a:t>
            </a:r>
            <a:r>
              <a:rPr lang="ja-JP" altLang="en-US" sz="2400" dirty="0">
                <a:latin typeface="BIZ UDPゴシック" panose="020B0400000000000000" pitchFamily="50" charset="-128"/>
                <a:ea typeface="BIZ UDPゴシック" panose="020B0400000000000000" pitchFamily="50" charset="-128"/>
              </a:rPr>
              <a:t>日本は</a:t>
            </a:r>
            <a:r>
              <a:rPr lang="en-US" altLang="ja-JP" sz="2400" dirty="0">
                <a:latin typeface="BIZ UDPゴシック" panose="020B0400000000000000" pitchFamily="50" charset="-128"/>
                <a:ea typeface="BIZ UDPゴシック" panose="020B0400000000000000" pitchFamily="50" charset="-128"/>
              </a:rPr>
              <a:t>10</a:t>
            </a:r>
            <a:r>
              <a:rPr lang="ja-JP" altLang="en-US" sz="2400" dirty="0">
                <a:latin typeface="BIZ UDPゴシック" panose="020B0400000000000000" pitchFamily="50" charset="-128"/>
                <a:ea typeface="BIZ UDPゴシック" panose="020B0400000000000000" pitchFamily="50" charset="-128"/>
              </a:rPr>
              <a:t>年寝たきり</a:t>
            </a:r>
            <a:endParaRPr lang="en-US" altLang="ja-JP" sz="2400" dirty="0">
              <a:latin typeface="BIZ UDPゴシック" panose="020B0400000000000000" pitchFamily="50" charset="-128"/>
              <a:ea typeface="BIZ UDPゴシック" panose="020B0400000000000000" pitchFamily="50" charset="-128"/>
            </a:endParaRPr>
          </a:p>
        </p:txBody>
      </p:sp>
      <p:sp>
        <p:nvSpPr>
          <p:cNvPr id="10" name="矢印: 右 9">
            <a:extLst>
              <a:ext uri="{FF2B5EF4-FFF2-40B4-BE49-F238E27FC236}">
                <a16:creationId xmlns:a16="http://schemas.microsoft.com/office/drawing/2014/main" id="{36B814AC-58B3-3C4C-5AEF-69867DFBDDCE}"/>
              </a:ext>
            </a:extLst>
          </p:cNvPr>
          <p:cNvSpPr/>
          <p:nvPr/>
        </p:nvSpPr>
        <p:spPr>
          <a:xfrm>
            <a:off x="11739692" y="4433660"/>
            <a:ext cx="654982" cy="756034"/>
          </a:xfrm>
          <a:prstGeom prst="rightArrow">
            <a:avLst/>
          </a:prstGeom>
          <a:solidFill>
            <a:schemeClr val="tx2">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1" name="テキスト ボックス 10">
            <a:extLst>
              <a:ext uri="{FF2B5EF4-FFF2-40B4-BE49-F238E27FC236}">
                <a16:creationId xmlns:a16="http://schemas.microsoft.com/office/drawing/2014/main" id="{C56A9982-E945-3C48-A274-742888990757}"/>
              </a:ext>
            </a:extLst>
          </p:cNvPr>
          <p:cNvSpPr txBox="1"/>
          <p:nvPr/>
        </p:nvSpPr>
        <p:spPr>
          <a:xfrm>
            <a:off x="3461420" y="5557072"/>
            <a:ext cx="11821187" cy="480131"/>
          </a:xfrm>
          <a:prstGeom prst="rect">
            <a:avLst/>
          </a:prstGeom>
          <a:noFill/>
        </p:spPr>
        <p:txBody>
          <a:bodyPr wrap="square">
            <a:spAutoFit/>
          </a:bodyPr>
          <a:lstStyle/>
          <a:p>
            <a:pPr defTabSz="914400">
              <a:lnSpc>
                <a:spcPct val="90000"/>
              </a:lnSpc>
              <a:spcAft>
                <a:spcPts val="600"/>
              </a:spcAft>
            </a:pPr>
            <a:r>
              <a:rPr lang="ja-JP" altLang="en-US" sz="2800" dirty="0">
                <a:latin typeface="BIZ UDPゴシック" panose="020B0400000000000000" pitchFamily="50" charset="-128"/>
                <a:ea typeface="BIZ UDPゴシック" panose="020B0400000000000000" pitchFamily="50" charset="-128"/>
              </a:rPr>
              <a:t>延命治療が得意な国だから寿命は日本が長い</a:t>
            </a:r>
            <a:endParaRPr lang="en-US" altLang="ja-JP" sz="2800" dirty="0">
              <a:latin typeface="BIZ UDPゴシック" panose="020B0400000000000000" pitchFamily="50" charset="-128"/>
              <a:ea typeface="BIZ UDPゴシック" panose="020B0400000000000000" pitchFamily="50" charset="-128"/>
            </a:endParaRPr>
          </a:p>
        </p:txBody>
      </p:sp>
      <p:sp>
        <p:nvSpPr>
          <p:cNvPr id="12" name="矢印: 右 11">
            <a:extLst>
              <a:ext uri="{FF2B5EF4-FFF2-40B4-BE49-F238E27FC236}">
                <a16:creationId xmlns:a16="http://schemas.microsoft.com/office/drawing/2014/main" id="{7F263E8F-905A-DD6B-F2A9-6748328C9194}"/>
              </a:ext>
            </a:extLst>
          </p:cNvPr>
          <p:cNvSpPr/>
          <p:nvPr/>
        </p:nvSpPr>
        <p:spPr>
          <a:xfrm rot="5400000">
            <a:off x="6237500" y="6358903"/>
            <a:ext cx="654982" cy="756034"/>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3" name="テキスト ボックス 12">
            <a:extLst>
              <a:ext uri="{FF2B5EF4-FFF2-40B4-BE49-F238E27FC236}">
                <a16:creationId xmlns:a16="http://schemas.microsoft.com/office/drawing/2014/main" id="{2ECA30BF-DA20-700E-C6D7-2C699A510F92}"/>
              </a:ext>
            </a:extLst>
          </p:cNvPr>
          <p:cNvSpPr txBox="1"/>
          <p:nvPr/>
        </p:nvSpPr>
        <p:spPr>
          <a:xfrm>
            <a:off x="0" y="2218720"/>
            <a:ext cx="1995483" cy="701731"/>
          </a:xfrm>
          <a:prstGeom prst="rect">
            <a:avLst/>
          </a:prstGeom>
          <a:solidFill>
            <a:schemeClr val="accent5">
              <a:lumMod val="20000"/>
              <a:lumOff val="80000"/>
            </a:schemeClr>
          </a:solidFill>
        </p:spPr>
        <p:txBody>
          <a:bodyPr wrap="square">
            <a:spAutoFit/>
          </a:bodyPr>
          <a:lstStyle/>
          <a:p>
            <a:pPr defTabSz="914400">
              <a:lnSpc>
                <a:spcPct val="90000"/>
              </a:lnSpc>
              <a:spcAft>
                <a:spcPts val="600"/>
              </a:spcAft>
            </a:pPr>
            <a:r>
              <a:rPr lang="ja-JP" altLang="en-US" sz="4400" dirty="0">
                <a:solidFill>
                  <a:srgbClr val="0070C0"/>
                </a:solidFill>
                <a:latin typeface="BIZ UDPゴシック" panose="020B0400000000000000" pitchFamily="50" charset="-128"/>
                <a:ea typeface="BIZ UDPゴシック" panose="020B0400000000000000" pitchFamily="50" charset="-128"/>
              </a:rPr>
              <a:t>　世界　</a:t>
            </a:r>
            <a:endParaRPr lang="en-US" altLang="ja-JP" sz="4400" dirty="0">
              <a:solidFill>
                <a:srgbClr val="0070C0"/>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E30775E-702C-ACD7-525B-60F3414434E0}"/>
              </a:ext>
            </a:extLst>
          </p:cNvPr>
          <p:cNvSpPr txBox="1"/>
          <p:nvPr/>
        </p:nvSpPr>
        <p:spPr>
          <a:xfrm>
            <a:off x="-49535" y="4483115"/>
            <a:ext cx="1995483" cy="701731"/>
          </a:xfrm>
          <a:prstGeom prst="rect">
            <a:avLst/>
          </a:prstGeom>
          <a:solidFill>
            <a:schemeClr val="accent5">
              <a:lumMod val="20000"/>
              <a:lumOff val="80000"/>
            </a:schemeClr>
          </a:solidFill>
        </p:spPr>
        <p:txBody>
          <a:bodyPr wrap="square">
            <a:spAutoFit/>
          </a:bodyPr>
          <a:lstStyle/>
          <a:p>
            <a:pPr defTabSz="914400">
              <a:lnSpc>
                <a:spcPct val="90000"/>
              </a:lnSpc>
              <a:spcAft>
                <a:spcPts val="600"/>
              </a:spcAft>
            </a:pPr>
            <a:r>
              <a:rPr lang="ja-JP" altLang="en-US" sz="4400" dirty="0">
                <a:solidFill>
                  <a:srgbClr val="0070C0"/>
                </a:solidFill>
                <a:latin typeface="BIZ UDPゴシック" panose="020B0400000000000000" pitchFamily="50" charset="-128"/>
                <a:ea typeface="BIZ UDPゴシック" panose="020B0400000000000000" pitchFamily="50" charset="-128"/>
              </a:rPr>
              <a:t>　日本</a:t>
            </a:r>
            <a:endParaRPr lang="en-US" altLang="ja-JP" sz="4400" dirty="0">
              <a:solidFill>
                <a:srgbClr val="0070C0"/>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3ACC2ABE-A182-0EA5-1FC4-7BDD7B76B37A}"/>
              </a:ext>
            </a:extLst>
          </p:cNvPr>
          <p:cNvPicPr>
            <a:picLocks noChangeAspect="1"/>
          </p:cNvPicPr>
          <p:nvPr/>
        </p:nvPicPr>
        <p:blipFill rotWithShape="1">
          <a:blip r:embed="rId3"/>
          <a:srcRect l="9199" t="25260" r="43802" b="31771"/>
          <a:stretch/>
        </p:blipFill>
        <p:spPr>
          <a:xfrm>
            <a:off x="10140950" y="6000750"/>
            <a:ext cx="6115050" cy="3143250"/>
          </a:xfrm>
          <a:prstGeom prst="rect">
            <a:avLst/>
          </a:prstGeom>
        </p:spPr>
      </p:pic>
      <p:sp>
        <p:nvSpPr>
          <p:cNvPr id="2" name="正方形/長方形 1">
            <a:extLst>
              <a:ext uri="{FF2B5EF4-FFF2-40B4-BE49-F238E27FC236}">
                <a16:creationId xmlns:a16="http://schemas.microsoft.com/office/drawing/2014/main" id="{78EF6DA9-2D2F-31C0-4FAE-8AB5D7F88D3E}"/>
              </a:ext>
            </a:extLst>
          </p:cNvPr>
          <p:cNvSpPr/>
          <p:nvPr/>
        </p:nvSpPr>
        <p:spPr>
          <a:xfrm>
            <a:off x="2781300" y="1771650"/>
            <a:ext cx="1056093"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DF1222F-A61E-BB1F-E7F5-D4058A2AC61A}"/>
              </a:ext>
            </a:extLst>
          </p:cNvPr>
          <p:cNvSpPr txBox="1"/>
          <p:nvPr/>
        </p:nvSpPr>
        <p:spPr>
          <a:xfrm>
            <a:off x="11503871" y="2667207"/>
            <a:ext cx="1594904" cy="590931"/>
          </a:xfrm>
          <a:prstGeom prst="rect">
            <a:avLst/>
          </a:prstGeom>
          <a:solidFill>
            <a:schemeClr val="bg1"/>
          </a:solidFill>
        </p:spPr>
        <p:txBody>
          <a:bodyPr wrap="square">
            <a:spAutoFit/>
          </a:bodyPr>
          <a:lstStyle/>
          <a:p>
            <a:pPr defTabSz="914400">
              <a:lnSpc>
                <a:spcPct val="90000"/>
              </a:lnSpc>
              <a:spcAft>
                <a:spcPts val="600"/>
              </a:spcAft>
            </a:pPr>
            <a:r>
              <a:rPr lang="ja-JP" altLang="en-US" sz="3600" dirty="0">
                <a:latin typeface="BIZ UDPゴシック" panose="020B0400000000000000" pitchFamily="50" charset="-128"/>
                <a:ea typeface="BIZ UDPゴシック" panose="020B0400000000000000" pitchFamily="50" charset="-128"/>
              </a:rPr>
              <a:t>る</a:t>
            </a:r>
            <a:endParaRPr lang="en-US" altLang="ja-JP" sz="36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2E8F9879-80AF-8262-F4CD-09C057C3EAF6}"/>
              </a:ext>
            </a:extLst>
          </p:cNvPr>
          <p:cNvSpPr/>
          <p:nvPr/>
        </p:nvSpPr>
        <p:spPr>
          <a:xfrm>
            <a:off x="15735300" y="8039100"/>
            <a:ext cx="520700" cy="833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445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9C1F8D8-F1E7-AF28-A2C0-D701E455E4AD}"/>
              </a:ext>
            </a:extLst>
          </p:cNvPr>
          <p:cNvSpPr txBox="1"/>
          <p:nvPr/>
        </p:nvSpPr>
        <p:spPr>
          <a:xfrm>
            <a:off x="296862" y="5191293"/>
            <a:ext cx="15281276" cy="3416320"/>
          </a:xfrm>
          <a:prstGeom prst="rect">
            <a:avLst/>
          </a:prstGeom>
          <a:solidFill>
            <a:schemeClr val="bg1"/>
          </a:solidFill>
        </p:spPr>
        <p:txBody>
          <a:bodyPr wrap="square">
            <a:spAutoFit/>
          </a:bodyPr>
          <a:lstStyle/>
          <a:p>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補完代替医療を利用の患者の５７％は、十分な情報を得ていない</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補完代替医療を利用している患者の６１％は主治医に相談していない</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補完代替医療の利用について質問された患者は１６％しかいない</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補完代替医療を利用していない場合でも、その利用を考えたり興味を持ったりしている患者は多く</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既に利用している人と興味を持っている人を合わせると、患者の</a:t>
            </a:r>
            <a:r>
              <a:rPr lang="en-US" altLang="ja-JP" sz="2400" dirty="0">
                <a:solidFill>
                  <a:srgbClr val="0070C0"/>
                </a:solidFill>
                <a:latin typeface="BIZ UDPゴシック" panose="020B0400000000000000" pitchFamily="50" charset="-128"/>
                <a:ea typeface="BIZ UDPゴシック" panose="020B0400000000000000" pitchFamily="50" charset="-128"/>
              </a:rPr>
              <a:t>80%</a:t>
            </a:r>
            <a:r>
              <a:rPr lang="ja-JP" altLang="en-US" sz="2400" dirty="0">
                <a:solidFill>
                  <a:srgbClr val="0070C0"/>
                </a:solidFill>
                <a:latin typeface="BIZ UDPゴシック" panose="020B0400000000000000" pitchFamily="50" charset="-128"/>
                <a:ea typeface="BIZ UDPゴシック" panose="020B0400000000000000" pitchFamily="50" charset="-128"/>
              </a:rPr>
              <a:t>以上が該当することが確認されている</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D5BC44F2-3ACA-4049-15E9-6D68874FF743}"/>
              </a:ext>
            </a:extLst>
          </p:cNvPr>
          <p:cNvSpPr txBox="1"/>
          <p:nvPr/>
        </p:nvSpPr>
        <p:spPr>
          <a:xfrm>
            <a:off x="3486404" y="657013"/>
            <a:ext cx="9191172" cy="1569660"/>
          </a:xfrm>
          <a:prstGeom prst="rect">
            <a:avLst/>
          </a:prstGeom>
          <a:solidFill>
            <a:srgbClr val="FF6699"/>
          </a:solidFill>
        </p:spPr>
        <p:txBody>
          <a:bodyPr wrap="square">
            <a:spAutoFit/>
          </a:bodyPr>
          <a:lstStyle/>
          <a:p>
            <a:r>
              <a:rPr lang="ja-JP" altLang="en-US" sz="3200" dirty="0">
                <a:solidFill>
                  <a:schemeClr val="bg1"/>
                </a:solidFill>
                <a:latin typeface="BIZ UDPゴシック" panose="020B0400000000000000" pitchFamily="50" charset="-128"/>
                <a:ea typeface="BIZ UDPゴシック" panose="020B0400000000000000" pitchFamily="50" charset="-128"/>
              </a:rPr>
              <a:t>　✔　ガンになってから興味を持つ</a:t>
            </a:r>
            <a:endParaRPr lang="en-US" altLang="ja-JP" sz="3200" dirty="0">
              <a:solidFill>
                <a:schemeClr val="bg1"/>
              </a:solidFill>
              <a:latin typeface="BIZ UDPゴシック" panose="020B0400000000000000" pitchFamily="50" charset="-128"/>
              <a:ea typeface="BIZ UDPゴシック" panose="020B0400000000000000" pitchFamily="50" charset="-128"/>
            </a:endParaRPr>
          </a:p>
          <a:p>
            <a:r>
              <a:rPr lang="ja-JP" altLang="en-US" sz="3200" i="0" dirty="0">
                <a:solidFill>
                  <a:schemeClr val="bg1"/>
                </a:solidFill>
                <a:effectLst/>
                <a:latin typeface="BIZ UDPゴシック" panose="020B0400000000000000" pitchFamily="50" charset="-128"/>
                <a:ea typeface="BIZ UDPゴシック" panose="020B0400000000000000" pitchFamily="50" charset="-128"/>
              </a:rPr>
              <a:t>　✔　ガンになってから取り入れると負担が大きい</a:t>
            </a:r>
            <a:endParaRPr lang="en-US" altLang="ja-JP" sz="3200" i="0" dirty="0">
              <a:solidFill>
                <a:schemeClr val="bg1"/>
              </a:solidFill>
              <a:effectLst/>
              <a:latin typeface="BIZ UDPゴシック" panose="020B0400000000000000" pitchFamily="50" charset="-128"/>
              <a:ea typeface="BIZ UDPゴシック" panose="020B0400000000000000" pitchFamily="50" charset="-128"/>
            </a:endParaRPr>
          </a:p>
          <a:p>
            <a:r>
              <a:rPr lang="ja-JP" altLang="en-US" sz="3200" dirty="0">
                <a:solidFill>
                  <a:schemeClr val="bg1"/>
                </a:solidFill>
                <a:latin typeface="BIZ UDPゴシック" panose="020B0400000000000000" pitchFamily="50" charset="-128"/>
                <a:ea typeface="BIZ UDPゴシック" panose="020B0400000000000000" pitchFamily="50" charset="-128"/>
              </a:rPr>
              <a:t>　✔　医者は教えてくれない</a:t>
            </a:r>
            <a:endParaRPr lang="en-US" altLang="ja-JP" sz="3200" i="0" dirty="0">
              <a:solidFill>
                <a:schemeClr val="bg1"/>
              </a:solidFill>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F5DC1BC-EEF0-C3B5-8C43-EC9117D1BBDA}"/>
              </a:ext>
            </a:extLst>
          </p:cNvPr>
          <p:cNvSpPr txBox="1"/>
          <p:nvPr/>
        </p:nvSpPr>
        <p:spPr>
          <a:xfrm>
            <a:off x="7073131" y="8607613"/>
            <a:ext cx="11208891" cy="369332"/>
          </a:xfrm>
          <a:prstGeom prst="rect">
            <a:avLst/>
          </a:prstGeom>
          <a:noFill/>
        </p:spPr>
        <p:txBody>
          <a:bodyPr wrap="square">
            <a:spAutoFit/>
          </a:bodyPr>
          <a:lstStyle/>
          <a:p>
            <a:r>
              <a:rPr lang="ja-JP" altLang="en-US" i="0" dirty="0">
                <a:effectLst/>
                <a:latin typeface="BIZ UDPゴシック" panose="020B0400000000000000" pitchFamily="50" charset="-128"/>
                <a:ea typeface="BIZ UDPゴシック" panose="020B0400000000000000" pitchFamily="50" charset="-128"/>
              </a:rPr>
              <a:t>我が国におけるがんの代替療法に関する研究」班：主任研究者　兵頭一之介氏による報告</a:t>
            </a:r>
            <a:endParaRPr lang="en-US" altLang="ja-JP" i="0" dirty="0">
              <a:effectLs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ABC69A82-C210-74FD-2235-BE1877E07BD9}"/>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補完代替医療の利用実態</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B79F4C6-F317-EB6E-EDAB-33068EF44857}"/>
              </a:ext>
            </a:extLst>
          </p:cNvPr>
          <p:cNvSpPr txBox="1"/>
          <p:nvPr/>
        </p:nvSpPr>
        <p:spPr>
          <a:xfrm>
            <a:off x="139837" y="2344104"/>
            <a:ext cx="15051672" cy="3046988"/>
          </a:xfrm>
          <a:prstGeom prst="rect">
            <a:avLst/>
          </a:prstGeom>
          <a:noFill/>
          <a:ln>
            <a:solidFill>
              <a:schemeClr val="bg1">
                <a:lumMod val="75000"/>
              </a:schemeClr>
            </a:solidFill>
          </a:ln>
        </p:spPr>
        <p:txBody>
          <a:bodyPr wrap="square">
            <a:spAutoFit/>
          </a:bodyPr>
          <a:lstStyle/>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　ガン患者の４５％（</a:t>
            </a:r>
            <a:r>
              <a:rPr lang="en-US" altLang="ja-JP" sz="2400" i="0" dirty="0">
                <a:solidFill>
                  <a:srgbClr val="0070C0"/>
                </a:solidFill>
                <a:effectLst/>
                <a:latin typeface="BIZ UDPゴシック" panose="020B0400000000000000" pitchFamily="50" charset="-128"/>
                <a:ea typeface="BIZ UDPゴシック" panose="020B0400000000000000" pitchFamily="50" charset="-128"/>
              </a:rPr>
              <a:t>1382</a:t>
            </a:r>
            <a:r>
              <a:rPr lang="ja-JP" altLang="en-US" sz="2400" i="0" dirty="0">
                <a:solidFill>
                  <a:srgbClr val="0070C0"/>
                </a:solidFill>
                <a:effectLst/>
                <a:latin typeface="BIZ UDPゴシック" panose="020B0400000000000000" pitchFamily="50" charset="-128"/>
                <a:ea typeface="BIZ UDPゴシック" panose="020B0400000000000000" pitchFamily="50" charset="-128"/>
              </a:rPr>
              <a:t>名</a:t>
            </a:r>
            <a:r>
              <a:rPr lang="en-US" altLang="ja-JP" sz="2400" dirty="0">
                <a:solidFill>
                  <a:srgbClr val="0070C0"/>
                </a:solidFill>
                <a:latin typeface="BIZ UDPゴシック" panose="020B0400000000000000" pitchFamily="50" charset="-128"/>
                <a:ea typeface="BIZ UDPゴシック" panose="020B0400000000000000" pitchFamily="50" charset="-128"/>
              </a:rPr>
              <a:t>/</a:t>
            </a:r>
            <a:r>
              <a:rPr lang="ja-JP" altLang="en-US" sz="2400" dirty="0">
                <a:solidFill>
                  <a:srgbClr val="0070C0"/>
                </a:solidFill>
                <a:latin typeface="BIZ UDPゴシック" panose="020B0400000000000000" pitchFamily="50" charset="-128"/>
                <a:ea typeface="BIZ UDPゴシック" panose="020B0400000000000000" pitchFamily="50" charset="-128"/>
              </a:rPr>
              <a:t>３１００名）が</a:t>
            </a:r>
            <a:r>
              <a:rPr lang="en-US" altLang="ja-JP" sz="2400" dirty="0">
                <a:solidFill>
                  <a:srgbClr val="0070C0"/>
                </a:solidFill>
                <a:latin typeface="BIZ UDPゴシック" panose="020B0400000000000000" pitchFamily="50" charset="-128"/>
                <a:ea typeface="BIZ UDPゴシック" panose="020B0400000000000000" pitchFamily="50" charset="-128"/>
              </a:rPr>
              <a:t>1</a:t>
            </a:r>
            <a:r>
              <a:rPr lang="ja-JP" altLang="en-US" sz="2400" dirty="0">
                <a:solidFill>
                  <a:srgbClr val="0070C0"/>
                </a:solidFill>
                <a:latin typeface="BIZ UDPゴシック" panose="020B0400000000000000" pitchFamily="50" charset="-128"/>
                <a:ea typeface="BIZ UDPゴシック" panose="020B0400000000000000" pitchFamily="50" charset="-128"/>
              </a:rPr>
              <a:t>種類以上の補完代替医療を利用している</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　補完代替医療の利用にあたって、平均して月に５７，０００円を出費している</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　利用している内容は、健康食品・サプリメントが最も多く（９６％）　気功（４％）　灸鍼（４％）</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　目的はガンの進行抑制（６７％）・治療（４５％）</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　</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　補完代替医療を利用している患者の５％が副作用を経験</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9A20CD4-515B-C772-1294-F6C5B498C409}"/>
              </a:ext>
            </a:extLst>
          </p:cNvPr>
          <p:cNvSpPr txBox="1"/>
          <p:nvPr/>
        </p:nvSpPr>
        <p:spPr>
          <a:xfrm>
            <a:off x="10135175" y="4221797"/>
            <a:ext cx="15051672" cy="830997"/>
          </a:xfrm>
          <a:prstGeom prst="rect">
            <a:avLst/>
          </a:prstGeom>
          <a:noFill/>
          <a:ln>
            <a:solidFill>
              <a:schemeClr val="bg1">
                <a:lumMod val="75000"/>
              </a:schemeClr>
            </a:solidFill>
          </a:ln>
        </p:spPr>
        <p:txBody>
          <a:bodyPr wrap="square">
            <a:spAutoFit/>
          </a:bodyPr>
          <a:lstStyle/>
          <a:p>
            <a:r>
              <a:rPr lang="ja-JP" altLang="en-US" sz="2400" i="0" dirty="0">
                <a:solidFill>
                  <a:srgbClr val="0070C0"/>
                </a:solidFill>
                <a:effectLst/>
                <a:latin typeface="BIZ UDPゴシック" panose="020B0400000000000000" pitchFamily="50" charset="-128"/>
                <a:ea typeface="BIZ UDPゴシック" panose="020B0400000000000000" pitchFamily="50" charset="-128"/>
              </a:rPr>
              <a:t>　補完医療：西欧医学を補う医療</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400" dirty="0">
                <a:solidFill>
                  <a:srgbClr val="0070C0"/>
                </a:solidFill>
                <a:latin typeface="BIZ UDPゴシック" panose="020B0400000000000000" pitchFamily="50" charset="-128"/>
                <a:ea typeface="BIZ UDPゴシック" panose="020B0400000000000000" pitchFamily="50" charset="-128"/>
              </a:rPr>
              <a:t>　代替医療：西洋医学に取って代わる医療</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05205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62931C7-232C-F7A9-1595-5AB3ABF701BC}"/>
              </a:ext>
            </a:extLst>
          </p:cNvPr>
          <p:cNvSpPr txBox="1"/>
          <p:nvPr/>
        </p:nvSpPr>
        <p:spPr>
          <a:xfrm>
            <a:off x="602164" y="982304"/>
            <a:ext cx="15051672"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bg1">
                <a:lumMod val="75000"/>
              </a:schemeClr>
            </a:solidFill>
          </a:ln>
        </p:spPr>
        <p:txBody>
          <a:bodyPr wrap="square">
            <a:spAutoFit/>
          </a:bodyPr>
          <a:lstStyle/>
          <a:p>
            <a:r>
              <a:rPr lang="ja-JP" altLang="en-US" sz="3600" i="0" dirty="0">
                <a:effectLst/>
                <a:latin typeface="BIZ UDPゴシック" panose="020B0400000000000000" pitchFamily="50" charset="-128"/>
                <a:ea typeface="BIZ UDPゴシック" panose="020B0400000000000000" pitchFamily="50" charset="-128"/>
              </a:rPr>
              <a:t>　補完医療　：西欧医学を補う医療</a:t>
            </a:r>
            <a:endParaRPr lang="en-US" altLang="ja-JP" sz="3600" i="0" dirty="0">
              <a:effectLst/>
              <a:latin typeface="BIZ UDPゴシック" panose="020B0400000000000000" pitchFamily="50" charset="-128"/>
              <a:ea typeface="BIZ UDPゴシック" panose="020B0400000000000000" pitchFamily="50" charset="-128"/>
            </a:endParaRPr>
          </a:p>
          <a:p>
            <a:endParaRPr lang="en-US" altLang="ja-JP" sz="3600" dirty="0">
              <a:latin typeface="BIZ UDPゴシック" panose="020B0400000000000000" pitchFamily="50" charset="-128"/>
              <a:ea typeface="BIZ UDPゴシック" panose="020B0400000000000000" pitchFamily="50" charset="-128"/>
            </a:endParaRPr>
          </a:p>
          <a:p>
            <a:endParaRPr lang="en-US" altLang="ja-JP" sz="3600" i="0" dirty="0">
              <a:effectLst/>
              <a:latin typeface="BIZ UDPゴシック" panose="020B0400000000000000" pitchFamily="50" charset="-128"/>
              <a:ea typeface="BIZ UDPゴシック" panose="020B0400000000000000" pitchFamily="50" charset="-128"/>
            </a:endParaRPr>
          </a:p>
          <a:p>
            <a:endParaRPr lang="en-US" altLang="ja-JP" sz="3600" i="0" dirty="0">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7F35AA3-EDBA-AA91-446D-C95996CD2172}"/>
              </a:ext>
            </a:extLst>
          </p:cNvPr>
          <p:cNvSpPr txBox="1"/>
          <p:nvPr/>
        </p:nvSpPr>
        <p:spPr>
          <a:xfrm>
            <a:off x="602164" y="3713649"/>
            <a:ext cx="15051672"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1">
                <a:lumMod val="75000"/>
              </a:schemeClr>
            </a:solidFill>
          </a:ln>
        </p:spPr>
        <p:txBody>
          <a:bodyPr wrap="square">
            <a:spAutoFit/>
          </a:bodyPr>
          <a:lstStyle/>
          <a:p>
            <a:r>
              <a:rPr lang="ja-JP" altLang="en-US" sz="3600" dirty="0">
                <a:latin typeface="BIZ UDPゴシック" panose="020B0400000000000000" pitchFamily="50" charset="-128"/>
                <a:ea typeface="BIZ UDPゴシック" panose="020B0400000000000000" pitchFamily="50" charset="-128"/>
              </a:rPr>
              <a:t>　代替医療・民間療法　：西洋医学に取って代わる医療</a:t>
            </a:r>
            <a:endParaRPr lang="en-US" altLang="ja-JP" sz="3600" dirty="0">
              <a:latin typeface="BIZ UDPゴシック" panose="020B0400000000000000" pitchFamily="50" charset="-128"/>
              <a:ea typeface="BIZ UDPゴシック" panose="020B0400000000000000" pitchFamily="50" charset="-128"/>
            </a:endParaRPr>
          </a:p>
          <a:p>
            <a:endParaRPr lang="en-US" altLang="ja-JP" sz="3600" i="0" dirty="0">
              <a:effectLst/>
              <a:latin typeface="BIZ UDPゴシック" panose="020B0400000000000000" pitchFamily="50" charset="-128"/>
              <a:ea typeface="BIZ UDPゴシック" panose="020B0400000000000000" pitchFamily="50" charset="-128"/>
            </a:endParaRPr>
          </a:p>
          <a:p>
            <a:endParaRPr lang="en-US" altLang="ja-JP" sz="3600" dirty="0">
              <a:latin typeface="BIZ UDPゴシック" panose="020B0400000000000000" pitchFamily="50" charset="-128"/>
              <a:ea typeface="BIZ UDPゴシック" panose="020B0400000000000000" pitchFamily="50" charset="-128"/>
            </a:endParaRPr>
          </a:p>
          <a:p>
            <a:endParaRPr lang="en-US" altLang="ja-JP" sz="3600" i="0" dirty="0">
              <a:effectLst/>
              <a:latin typeface="BIZ UDPゴシック" panose="020B0400000000000000" pitchFamily="50" charset="-128"/>
              <a:ea typeface="BIZ UDPゴシック" panose="020B0400000000000000" pitchFamily="50" charset="-128"/>
            </a:endParaRPr>
          </a:p>
          <a:p>
            <a:endParaRPr lang="en-US" altLang="ja-JP" sz="3600" dirty="0">
              <a:latin typeface="BIZ UDPゴシック" panose="020B0400000000000000" pitchFamily="50" charset="-128"/>
              <a:ea typeface="BIZ UDPゴシック" panose="020B0400000000000000" pitchFamily="50" charset="-128"/>
            </a:endParaRPr>
          </a:p>
          <a:p>
            <a:endParaRPr lang="en-US" altLang="ja-JP" sz="3600" i="0" dirty="0">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C4DBD88-76CB-7172-543F-C5BB895E2E35}"/>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補完代替医療って？</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BCA0957-2B7E-DD67-A9F8-C663A2D0E936}"/>
              </a:ext>
            </a:extLst>
          </p:cNvPr>
          <p:cNvSpPr txBox="1"/>
          <p:nvPr/>
        </p:nvSpPr>
        <p:spPr>
          <a:xfrm>
            <a:off x="2253983" y="1928976"/>
            <a:ext cx="9308753" cy="646331"/>
          </a:xfrm>
          <a:prstGeom prst="rect">
            <a:avLst/>
          </a:prstGeom>
          <a:noFill/>
          <a:ln>
            <a:solidFill>
              <a:srgbClr val="00B050"/>
            </a:solidFill>
          </a:ln>
        </p:spPr>
        <p:txBody>
          <a:bodyPr wrap="square">
            <a:spAutoFit/>
          </a:bodyPr>
          <a:lstStyle/>
          <a:p>
            <a:r>
              <a:rPr lang="ja-JP" altLang="en-US" sz="3600" i="0" dirty="0">
                <a:effectLst/>
                <a:latin typeface="BIZ UDPゴシック" panose="020B0400000000000000" pitchFamily="50" charset="-128"/>
                <a:ea typeface="BIZ UDPゴシック" panose="020B0400000000000000" pitchFamily="50" charset="-128"/>
              </a:rPr>
              <a:t>　伝統医学・自然療法・音楽療法・温泉療法</a:t>
            </a:r>
            <a:endParaRPr lang="en-US" altLang="ja-JP" sz="3600" i="0" dirty="0">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B07524F-25B3-4078-8C96-2CD213F0A875}"/>
              </a:ext>
            </a:extLst>
          </p:cNvPr>
          <p:cNvSpPr txBox="1"/>
          <p:nvPr/>
        </p:nvSpPr>
        <p:spPr>
          <a:xfrm>
            <a:off x="602164" y="7613753"/>
            <a:ext cx="15051672" cy="646331"/>
          </a:xfrm>
          <a:prstGeom prst="rect">
            <a:avLst/>
          </a:prstGeom>
          <a:noFill/>
          <a:ln>
            <a:noFill/>
          </a:ln>
        </p:spPr>
        <p:txBody>
          <a:bodyPr wrap="square">
            <a:spAutoFit/>
          </a:bodyPr>
          <a:lstStyle/>
          <a:p>
            <a:r>
              <a:rPr lang="ja-JP" altLang="en-US" sz="3600" i="0" dirty="0">
                <a:effectLst/>
                <a:latin typeface="BIZ UDPゴシック" panose="020B0400000000000000" pitchFamily="50" charset="-128"/>
                <a:ea typeface="BIZ UDPゴシック" panose="020B0400000000000000" pitchFamily="50" charset="-128"/>
              </a:rPr>
              <a:t>　</a:t>
            </a:r>
            <a:r>
              <a:rPr lang="ja-JP" altLang="en-US" sz="3600" dirty="0">
                <a:latin typeface="BIZ UDPゴシック" panose="020B0400000000000000" pitchFamily="50" charset="-128"/>
                <a:ea typeface="BIZ UDPゴシック" panose="020B0400000000000000" pitchFamily="50" charset="-128"/>
              </a:rPr>
              <a:t>費用自己負担</a:t>
            </a:r>
            <a:endParaRPr lang="en-US" altLang="ja-JP" sz="3600" i="0" dirty="0">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9DA888C-1267-7EED-DDAF-4812DB6A7027}"/>
              </a:ext>
            </a:extLst>
          </p:cNvPr>
          <p:cNvSpPr txBox="1"/>
          <p:nvPr/>
        </p:nvSpPr>
        <p:spPr>
          <a:xfrm>
            <a:off x="2253983" y="4786538"/>
            <a:ext cx="11326761" cy="1754326"/>
          </a:xfrm>
          <a:prstGeom prst="rect">
            <a:avLst/>
          </a:prstGeom>
          <a:noFill/>
          <a:ln>
            <a:solidFill>
              <a:srgbClr val="00B050"/>
            </a:solidFill>
          </a:ln>
        </p:spPr>
        <p:txBody>
          <a:bodyPr wrap="square">
            <a:spAutoFit/>
          </a:bodyPr>
          <a:lstStyle/>
          <a:p>
            <a:r>
              <a:rPr lang="ja-JP" altLang="en-US" sz="3600" i="0" dirty="0">
                <a:effectLst/>
                <a:latin typeface="BIZ UDPゴシック" panose="020B0400000000000000" pitchFamily="50" charset="-128"/>
                <a:ea typeface="BIZ UDPゴシック" panose="020B0400000000000000" pitchFamily="50" charset="-128"/>
              </a:rPr>
              <a:t>　</a:t>
            </a:r>
            <a:r>
              <a:rPr lang="ja-JP" altLang="en-US" sz="3600" dirty="0">
                <a:latin typeface="BIZ UDPゴシック" panose="020B0400000000000000" pitchFamily="50" charset="-128"/>
                <a:ea typeface="BIZ UDPゴシック" panose="020B0400000000000000" pitchFamily="50" charset="-128"/>
              </a:rPr>
              <a:t>東洋医学・漢方医学・マッサージ・カイロプラクティック</a:t>
            </a:r>
            <a:endParaRPr lang="en-US" altLang="ja-JP" sz="3600" dirty="0">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　アロマテラピー・芳香療法・</a:t>
            </a:r>
            <a:r>
              <a:rPr lang="ja-JP" altLang="en-US" sz="3600" i="0" dirty="0">
                <a:effectLst/>
                <a:latin typeface="BIZ UDPゴシック" panose="020B0400000000000000" pitchFamily="50" charset="-128"/>
                <a:ea typeface="BIZ UDPゴシック" panose="020B0400000000000000" pitchFamily="50" charset="-128"/>
              </a:rPr>
              <a:t>ハーブ等食事療法</a:t>
            </a:r>
            <a:endParaRPr lang="en-US" altLang="ja-JP" sz="3600" i="0" dirty="0">
              <a:effectLst/>
              <a:latin typeface="BIZ UDPゴシック" panose="020B0400000000000000" pitchFamily="50" charset="-128"/>
              <a:ea typeface="BIZ UDPゴシック" panose="020B0400000000000000" pitchFamily="50" charset="-128"/>
            </a:endParaRPr>
          </a:p>
          <a:p>
            <a:r>
              <a:rPr lang="ja-JP" altLang="en-US" sz="3600" dirty="0">
                <a:latin typeface="BIZ UDPゴシック" panose="020B0400000000000000" pitchFamily="50" charset="-128"/>
                <a:ea typeface="BIZ UDPゴシック" panose="020B0400000000000000" pitchFamily="50" charset="-128"/>
              </a:rPr>
              <a:t>　エ</a:t>
            </a:r>
            <a:r>
              <a:rPr lang="ja-JP" altLang="en-US" sz="3600" i="0" dirty="0">
                <a:effectLst/>
                <a:latin typeface="BIZ UDPゴシック" panose="020B0400000000000000" pitchFamily="50" charset="-128"/>
                <a:ea typeface="BIZ UDPゴシック" panose="020B0400000000000000" pitchFamily="50" charset="-128"/>
              </a:rPr>
              <a:t>ネルギー療法（波動療法）・鍼灸・ホメオパシー</a:t>
            </a:r>
            <a:endParaRPr lang="en-US" altLang="ja-JP" sz="3600" i="0" dirty="0">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4669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161FBE77-B623-6D61-42BE-50DA2A5FE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6256000" cy="8953500"/>
          </a:xfrm>
          <a:prstGeom prst="rect">
            <a:avLst/>
          </a:prstGeom>
        </p:spPr>
      </p:pic>
      <p:sp>
        <p:nvSpPr>
          <p:cNvPr id="3" name="テキスト ボックス 2">
            <a:extLst>
              <a:ext uri="{FF2B5EF4-FFF2-40B4-BE49-F238E27FC236}">
                <a16:creationId xmlns:a16="http://schemas.microsoft.com/office/drawing/2014/main" id="{A7E732AA-E3E4-A56D-83EA-4ACFCF576904}"/>
              </a:ext>
            </a:extLst>
          </p:cNvPr>
          <p:cNvSpPr txBox="1"/>
          <p:nvPr/>
        </p:nvSpPr>
        <p:spPr>
          <a:xfrm>
            <a:off x="936523" y="8162921"/>
            <a:ext cx="8126360" cy="523220"/>
          </a:xfrm>
          <a:prstGeom prst="rect">
            <a:avLst/>
          </a:prstGeom>
          <a:noFill/>
        </p:spPr>
        <p:txBody>
          <a:bodyPr wrap="square">
            <a:spAutoFit/>
          </a:bodyPr>
          <a:lstStyle/>
          <a:p>
            <a:r>
              <a:rPr lang="ja-JP" altLang="en-US" sz="2800" dirty="0">
                <a:solidFill>
                  <a:schemeClr val="bg1"/>
                </a:solidFill>
                <a:hlinkClick r:id="rId3">
                  <a:extLst>
                    <a:ext uri="{A12FA001-AC4F-418D-AE19-62706E023703}">
                      <ahyp:hlinkClr xmlns:ahyp="http://schemas.microsoft.com/office/drawing/2018/hyperlinkcolor" val="tx"/>
                    </a:ext>
                  </a:extLst>
                </a:hlinkClick>
              </a:rPr>
              <a:t>▶</a:t>
            </a:r>
            <a:r>
              <a:rPr lang="en-US" altLang="ja-JP" sz="2800" dirty="0">
                <a:solidFill>
                  <a:schemeClr val="bg1"/>
                </a:solidFill>
                <a:hlinkClick r:id="rId3">
                  <a:extLst>
                    <a:ext uri="{A12FA001-AC4F-418D-AE19-62706E023703}">
                      <ahyp:hlinkClr xmlns:ahyp="http://schemas.microsoft.com/office/drawing/2018/hyperlinkcolor" val="tx"/>
                    </a:ext>
                  </a:extLst>
                </a:hlinkClick>
              </a:rPr>
              <a:t>The </a:t>
            </a:r>
            <a:r>
              <a:rPr lang="en-US" altLang="ja-JP" sz="2800" dirty="0" err="1">
                <a:solidFill>
                  <a:schemeClr val="bg1"/>
                </a:solidFill>
                <a:hlinkClick r:id="rId3">
                  <a:extLst>
                    <a:ext uri="{A12FA001-AC4F-418D-AE19-62706E023703}">
                      <ahyp:hlinkClr xmlns:ahyp="http://schemas.microsoft.com/office/drawing/2018/hyperlinkcolor" val="tx"/>
                    </a:ext>
                  </a:extLst>
                </a:hlinkClick>
              </a:rPr>
              <a:t>doTERRA</a:t>
            </a:r>
            <a:r>
              <a:rPr lang="en-US" altLang="ja-JP" sz="2800" dirty="0">
                <a:solidFill>
                  <a:schemeClr val="bg1"/>
                </a:solidFill>
                <a:hlinkClick r:id="rId3">
                  <a:extLst>
                    <a:ext uri="{A12FA001-AC4F-418D-AE19-62706E023703}">
                      <ahyp:hlinkClr xmlns:ahyp="http://schemas.microsoft.com/office/drawing/2018/hyperlinkcolor" val="tx"/>
                    </a:ext>
                  </a:extLst>
                </a:hlinkClick>
              </a:rPr>
              <a:t> Story | </a:t>
            </a:r>
            <a:r>
              <a:rPr lang="en-US" altLang="ja-JP" sz="2800" dirty="0" err="1">
                <a:solidFill>
                  <a:schemeClr val="bg1"/>
                </a:solidFill>
                <a:hlinkClick r:id="rId3">
                  <a:extLst>
                    <a:ext uri="{A12FA001-AC4F-418D-AE19-62706E023703}">
                      <ahyp:hlinkClr xmlns:ahyp="http://schemas.microsoft.com/office/drawing/2018/hyperlinkcolor" val="tx"/>
                    </a:ext>
                  </a:extLst>
                </a:hlinkClick>
              </a:rPr>
              <a:t>doTERRA</a:t>
            </a:r>
            <a:r>
              <a:rPr lang="en-US" altLang="ja-JP" sz="2800" dirty="0">
                <a:solidFill>
                  <a:schemeClr val="bg1"/>
                </a:solidFill>
                <a:hlinkClick r:id="rId3">
                  <a:extLst>
                    <a:ext uri="{A12FA001-AC4F-418D-AE19-62706E023703}">
                      <ahyp:hlinkClr xmlns:ahyp="http://schemas.microsoft.com/office/drawing/2018/hyperlinkcolor" val="tx"/>
                    </a:ext>
                  </a:extLst>
                </a:hlinkClick>
              </a:rPr>
              <a:t> Essential Oils</a:t>
            </a:r>
            <a:endParaRPr lang="ja-JP" altLang="en-US" sz="2800" dirty="0">
              <a:solidFill>
                <a:schemeClr val="bg1"/>
              </a:solidFill>
            </a:endParaRPr>
          </a:p>
        </p:txBody>
      </p:sp>
    </p:spTree>
    <p:extLst>
      <p:ext uri="{BB962C8B-B14F-4D97-AF65-F5344CB8AC3E}">
        <p14:creationId xmlns:p14="http://schemas.microsoft.com/office/powerpoint/2010/main" val="4169214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5A3B776-5D9E-A065-1530-97820BEB4634}"/>
              </a:ext>
            </a:extLst>
          </p:cNvPr>
          <p:cNvSpPr txBox="1"/>
          <p:nvPr/>
        </p:nvSpPr>
        <p:spPr>
          <a:xfrm>
            <a:off x="724309" y="1755844"/>
            <a:ext cx="14807381" cy="7478970"/>
          </a:xfrm>
          <a:prstGeom prst="rect">
            <a:avLst/>
          </a:prstGeom>
          <a:noFill/>
        </p:spPr>
        <p:txBody>
          <a:bodyPr wrap="square">
            <a:spAutoFit/>
          </a:bodyPr>
          <a:lstStyle/>
          <a:p>
            <a:r>
              <a:rPr lang="ja-JP" altLang="en-US" sz="2400" dirty="0">
                <a:solidFill>
                  <a:srgbClr val="0070C0"/>
                </a:solidFill>
                <a:latin typeface="BIZ UDPゴシック" panose="020B0400000000000000" pitchFamily="50" charset="-128"/>
                <a:ea typeface="BIZ UDPゴシック" panose="020B0400000000000000" pitchFamily="50" charset="-128"/>
              </a:rPr>
              <a:t>ドテラの創業は</a:t>
            </a:r>
            <a:r>
              <a:rPr lang="en-US" altLang="ja-JP" sz="2400" dirty="0">
                <a:solidFill>
                  <a:srgbClr val="0070C0"/>
                </a:solidFill>
                <a:latin typeface="BIZ UDPゴシック" panose="020B0400000000000000" pitchFamily="50" charset="-128"/>
                <a:ea typeface="BIZ UDPゴシック" panose="020B0400000000000000" pitchFamily="50" charset="-128"/>
              </a:rPr>
              <a:t>2008</a:t>
            </a:r>
            <a:r>
              <a:rPr lang="ja-JP" altLang="en-US" sz="2400" dirty="0">
                <a:solidFill>
                  <a:srgbClr val="0070C0"/>
                </a:solidFill>
                <a:latin typeface="BIZ UDPゴシック" panose="020B0400000000000000" pitchFamily="50" charset="-128"/>
                <a:ea typeface="BIZ UDPゴシック" panose="020B0400000000000000" pitchFamily="50" charset="-128"/>
              </a:rPr>
              <a:t>年。純粋で優れた品質のエッセンシャルオイルを世界中に届けるという使命のもとに創設</a:t>
            </a:r>
            <a:r>
              <a:rPr lang="ja-JP" altLang="en-US" sz="2400" dirty="0">
                <a:latin typeface="BIZ UDPゴシック" panose="020B0400000000000000" pitchFamily="50" charset="-128"/>
                <a:ea typeface="BIZ UDPゴシック" panose="020B0400000000000000" pitchFamily="50" charset="-128"/>
              </a:rPr>
              <a:t>されました。貴重なエッセンシャルオイルを使うことによりもたらされる素晴らしい恩恵を自ら体験した医療従事者やビジネスの専門家たちが集まり、この使命を実現しようと乗り出しました。彼らは会社を設立し、ラテン語で</a:t>
            </a:r>
            <a:r>
              <a:rPr lang="ja-JP" altLang="en-US" sz="2400" dirty="0">
                <a:solidFill>
                  <a:srgbClr val="FF1E6B"/>
                </a:solidFill>
                <a:latin typeface="BIZ UDPゴシック" panose="020B0400000000000000" pitchFamily="50" charset="-128"/>
                <a:ea typeface="BIZ UDPゴシック" panose="020B0400000000000000" pitchFamily="50" charset="-128"/>
              </a:rPr>
              <a:t>「地球からの贈り物」を意味する「ドテラ」</a:t>
            </a:r>
            <a:r>
              <a:rPr lang="ja-JP" altLang="en-US" sz="2400" dirty="0">
                <a:latin typeface="BIZ UDPゴシック" panose="020B0400000000000000" pitchFamily="50" charset="-128"/>
                <a:ea typeface="BIZ UDPゴシック" panose="020B0400000000000000" pitchFamily="50" charset="-128"/>
              </a:rPr>
              <a:t>と名付けました。 </a:t>
            </a:r>
            <a:br>
              <a:rPr lang="ja-JP" altLang="en-US" sz="2400" dirty="0">
                <a:latin typeface="BIZ UDPゴシック" panose="020B0400000000000000" pitchFamily="50" charset="-128"/>
                <a:ea typeface="BIZ UDPゴシック" panose="020B0400000000000000" pitchFamily="50" charset="-128"/>
              </a:rPr>
            </a:br>
            <a:br>
              <a:rPr lang="ja-JP" altLang="en-US" sz="2400" dirty="0">
                <a:latin typeface="BIZ UDPゴシック" panose="020B0400000000000000" pitchFamily="50" charset="-128"/>
                <a:ea typeface="BIZ UDPゴシック" panose="020B0400000000000000" pitchFamily="50" charset="-128"/>
              </a:rPr>
            </a:br>
            <a:r>
              <a:rPr lang="ja-JP" altLang="en-US" sz="2400" dirty="0">
                <a:solidFill>
                  <a:srgbClr val="0070C0"/>
                </a:solidFill>
                <a:latin typeface="BIZ UDPゴシック" panose="020B0400000000000000" pitchFamily="50" charset="-128"/>
                <a:ea typeface="BIZ UDPゴシック" panose="020B0400000000000000" pitchFamily="50" charset="-128"/>
              </a:rPr>
              <a:t>エッセンシャルオイル業界にそれまでなかった品質基準を確立すること。</a:t>
            </a:r>
            <a:br>
              <a:rPr lang="ja-JP" altLang="en-US" sz="2400" dirty="0">
                <a:solidFill>
                  <a:srgbClr val="0070C0"/>
                </a:solidFill>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この努力が、</a:t>
            </a:r>
            <a:r>
              <a:rPr lang="en-US" altLang="ja-JP" sz="2400" dirty="0">
                <a:latin typeface="BIZ UDPゴシック" panose="020B0400000000000000" pitchFamily="50" charset="-128"/>
                <a:ea typeface="BIZ UDPゴシック" panose="020B0400000000000000" pitchFamily="50" charset="-128"/>
              </a:rPr>
              <a:t>CPTG®</a:t>
            </a:r>
            <a:r>
              <a:rPr lang="ja-JP" altLang="en-US" sz="2400" dirty="0">
                <a:latin typeface="BIZ UDPゴシック" panose="020B0400000000000000" pitchFamily="50" charset="-128"/>
                <a:ea typeface="BIZ UDPゴシック" panose="020B0400000000000000" pitchFamily="50" charset="-128"/>
              </a:rPr>
              <a:t>品質基準という新しい基準を創り出すことにつながりました。</a:t>
            </a:r>
            <a:br>
              <a:rPr lang="ja-JP" altLang="en-US" sz="2400" dirty="0">
                <a:latin typeface="BIZ UDPゴシック" panose="020B0400000000000000" pitchFamily="50" charset="-128"/>
                <a:ea typeface="BIZ UDPゴシック" panose="020B0400000000000000" pitchFamily="50" charset="-128"/>
              </a:rPr>
            </a:br>
            <a:br>
              <a:rPr lang="ja-JP" altLang="en-US"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人それぞれのエッセンシャルオイルの体験を最も活かすために、ドテラは</a:t>
            </a:r>
            <a:r>
              <a:rPr lang="ja-JP" altLang="en-US" sz="2400" dirty="0">
                <a:solidFill>
                  <a:srgbClr val="0070C0"/>
                </a:solidFill>
                <a:latin typeface="BIZ UDPゴシック" panose="020B0400000000000000" pitchFamily="50" charset="-128"/>
                <a:ea typeface="BIZ UDPゴシック" panose="020B0400000000000000" pitchFamily="50" charset="-128"/>
              </a:rPr>
              <a:t>直接販売（ダイレクトセリング）というビジネスモデルを採用。</a:t>
            </a:r>
            <a:br>
              <a:rPr lang="ja-JP" altLang="en-US"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個人的なアプローチをとることで、人々がエッセンシャルオイルの素晴らしいパワーを自ら体験できるだけでなく、紹介者との信頼関係を築くことができるのです。そしてこの方法は、個人やご家族が経済的に自立する夢を叶える機会も生み出すことができました。現在、世界中には約</a:t>
            </a:r>
            <a:r>
              <a:rPr lang="en-US" altLang="ja-JP" sz="2400" dirty="0">
                <a:latin typeface="BIZ UDPゴシック" panose="020B0400000000000000" pitchFamily="50" charset="-128"/>
                <a:ea typeface="BIZ UDPゴシック" panose="020B0400000000000000" pitchFamily="50" charset="-128"/>
              </a:rPr>
              <a:t>800</a:t>
            </a:r>
            <a:r>
              <a:rPr lang="ja-JP" altLang="en-US" sz="2400" dirty="0">
                <a:latin typeface="BIZ UDPゴシック" panose="020B0400000000000000" pitchFamily="50" charset="-128"/>
                <a:ea typeface="BIZ UDPゴシック" panose="020B0400000000000000" pitchFamily="50" charset="-128"/>
              </a:rPr>
              <a:t>万人の会員がいます。 </a:t>
            </a:r>
            <a:endParaRPr lang="en-US" altLang="ja-JP" sz="24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a:p>
            <a:pPr algn="l"/>
            <a:r>
              <a:rPr lang="ja-JP" altLang="en-US" sz="2400" dirty="0">
                <a:latin typeface="BIZ UDPゴシック" panose="020B0400000000000000" pitchFamily="50" charset="-128"/>
                <a:ea typeface="BIZ UDPゴシック" panose="020B0400000000000000" pitchFamily="50" charset="-128"/>
              </a:rPr>
              <a:t>日本では現在</a:t>
            </a:r>
            <a:r>
              <a:rPr lang="en-US" altLang="ja-JP" sz="2400" dirty="0">
                <a:latin typeface="BIZ UDPゴシック" panose="020B0400000000000000" pitchFamily="50" charset="-128"/>
                <a:ea typeface="BIZ UDPゴシック" panose="020B0400000000000000" pitchFamily="50" charset="-128"/>
              </a:rPr>
              <a:t>20</a:t>
            </a:r>
            <a:r>
              <a:rPr lang="ja-JP" altLang="en-US" sz="2400" dirty="0">
                <a:latin typeface="BIZ UDPゴシック" panose="020B0400000000000000" pitchFamily="50" charset="-128"/>
                <a:ea typeface="BIZ UDPゴシック" panose="020B0400000000000000" pitchFamily="50" charset="-128"/>
              </a:rPr>
              <a:t>万人が登録されています。昨年</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年で</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万人の会員が増えたと聞いています。アップルの創業時の成長と同じような規模と伺っています。</a:t>
            </a:r>
            <a:endParaRPr lang="en-US" altLang="ja-JP" sz="2400" dirty="0">
              <a:latin typeface="BIZ UDPゴシック" panose="020B0400000000000000" pitchFamily="50" charset="-128"/>
              <a:ea typeface="BIZ UDPゴシック" panose="020B0400000000000000" pitchFamily="50" charset="-128"/>
            </a:endParaRPr>
          </a:p>
          <a:p>
            <a:pPr algn="l"/>
            <a:endParaRPr lang="en-US" altLang="ja-JP" sz="2400" b="1" i="0" dirty="0">
              <a:solidFill>
                <a:srgbClr val="888888"/>
              </a:solidFill>
              <a:effectLst/>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8CF4B1B9-77EC-C0FE-FC86-5DD964E5181C}"/>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4800" dirty="0">
                <a:solidFill>
                  <a:srgbClr val="0070C0"/>
                </a:solidFill>
                <a:latin typeface="BIZ UDPゴシック" panose="020B0400000000000000" pitchFamily="50" charset="-128"/>
                <a:ea typeface="BIZ UDPゴシック" panose="020B0400000000000000" pitchFamily="50" charset="-128"/>
              </a:rPr>
              <a:t>		</a:t>
            </a:r>
            <a:r>
              <a:rPr lang="en-US" altLang="ja-JP" sz="4800" dirty="0" err="1">
                <a:solidFill>
                  <a:srgbClr val="0070C0"/>
                </a:solidFill>
                <a:latin typeface="BIZ UDPゴシック" panose="020B0400000000000000" pitchFamily="50" charset="-128"/>
                <a:ea typeface="BIZ UDPゴシック" panose="020B0400000000000000" pitchFamily="50" charset="-128"/>
              </a:rPr>
              <a:t>doTERRA</a:t>
            </a:r>
            <a:r>
              <a:rPr lang="ja-JP" altLang="en-US" sz="4800" dirty="0">
                <a:solidFill>
                  <a:srgbClr val="0070C0"/>
                </a:solidFill>
                <a:latin typeface="BIZ UDPゴシック" panose="020B0400000000000000" pitchFamily="50" charset="-128"/>
                <a:ea typeface="BIZ UDPゴシック" panose="020B0400000000000000" pitchFamily="50" charset="-128"/>
              </a:rPr>
              <a:t>社とは</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61838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6570B-2409-95F6-2434-627FE6E3C271}"/>
              </a:ext>
            </a:extLst>
          </p:cNvPr>
          <p:cNvSpPr>
            <a:spLocks noGrp="1"/>
          </p:cNvSpPr>
          <p:nvPr>
            <p:ph type="title"/>
          </p:nvPr>
        </p:nvSpPr>
        <p:spPr/>
        <p:txBody>
          <a:bodyPr/>
          <a:lstStyle/>
          <a:p>
            <a:endParaRPr kumimoji="1" lang="ja-JP" altLang="en-US"/>
          </a:p>
        </p:txBody>
      </p:sp>
      <p:pic>
        <p:nvPicPr>
          <p:cNvPr id="4" name="図 3" descr="タイムライン が含まれている画像&#10;&#10;自動的に生成された説明">
            <a:extLst>
              <a:ext uri="{FF2B5EF4-FFF2-40B4-BE49-F238E27FC236}">
                <a16:creationId xmlns:a16="http://schemas.microsoft.com/office/drawing/2014/main" id="{84EA7D20-1E12-573E-E779-77A4FDB11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582400"/>
            <a:ext cx="15138400" cy="8426648"/>
          </a:xfrm>
          <a:prstGeom prst="rect">
            <a:avLst/>
          </a:prstGeom>
        </p:spPr>
      </p:pic>
      <p:sp>
        <p:nvSpPr>
          <p:cNvPr id="3" name="テキスト ボックス 2">
            <a:extLst>
              <a:ext uri="{FF2B5EF4-FFF2-40B4-BE49-F238E27FC236}">
                <a16:creationId xmlns:a16="http://schemas.microsoft.com/office/drawing/2014/main" id="{59CE9F7F-E40A-B775-E1D1-38D52FC38D9B}"/>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スタートは</a:t>
            </a:r>
            <a:r>
              <a:rPr lang="en-US" altLang="ja-JP" sz="3200" dirty="0">
                <a:solidFill>
                  <a:srgbClr val="0070C0"/>
                </a:solidFill>
                <a:latin typeface="BIZ UDPゴシック" panose="020B0400000000000000" pitchFamily="50" charset="-128"/>
                <a:ea typeface="BIZ UDPゴシック" panose="020B0400000000000000" pitchFamily="50" charset="-128"/>
              </a:rPr>
              <a:t>4</a:t>
            </a:r>
            <a:r>
              <a:rPr lang="ja-JP" altLang="en-US" sz="3200" dirty="0">
                <a:solidFill>
                  <a:srgbClr val="0070C0"/>
                </a:solidFill>
                <a:latin typeface="BIZ UDPゴシック" panose="020B0400000000000000" pitchFamily="50" charset="-128"/>
                <a:ea typeface="BIZ UDPゴシック" panose="020B0400000000000000" pitchFamily="50" charset="-128"/>
              </a:rPr>
              <a:t>人</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D6FC9773-16D2-BCDC-6BE2-A6B36283D2F0}"/>
              </a:ext>
            </a:extLst>
          </p:cNvPr>
          <p:cNvSpPr/>
          <p:nvPr/>
        </p:nvSpPr>
        <p:spPr>
          <a:xfrm>
            <a:off x="14573250" y="7181850"/>
            <a:ext cx="1320800" cy="1827198"/>
          </a:xfrm>
          <a:prstGeom prst="rect">
            <a:avLst/>
          </a:prstGeom>
          <a:solidFill>
            <a:srgbClr val="F9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026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DF91CC-DF08-A2CF-024B-616FB63C1728}"/>
              </a:ext>
            </a:extLst>
          </p:cNvPr>
          <p:cNvSpPr>
            <a:spLocks noGrp="1"/>
          </p:cNvSpPr>
          <p:nvPr>
            <p:ph type="title"/>
          </p:nvPr>
        </p:nvSpPr>
        <p:spPr/>
        <p:txBody>
          <a:bodyPr/>
          <a:lstStyle/>
          <a:p>
            <a:endParaRPr kumimoji="1" lang="ja-JP" altLang="en-US"/>
          </a:p>
        </p:txBody>
      </p:sp>
      <p:pic>
        <p:nvPicPr>
          <p:cNvPr id="4" name="図 3" descr="部屋の中にいる人たち&#10;&#10;低い精度で自動的に生成された説明">
            <a:extLst>
              <a:ext uri="{FF2B5EF4-FFF2-40B4-BE49-F238E27FC236}">
                <a16:creationId xmlns:a16="http://schemas.microsoft.com/office/drawing/2014/main" id="{1D20B90C-DF64-2CC4-AC34-45DE3A5FE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125"/>
            <a:ext cx="16256000" cy="8921750"/>
          </a:xfrm>
          <a:prstGeom prst="rect">
            <a:avLst/>
          </a:prstGeom>
        </p:spPr>
      </p:pic>
    </p:spTree>
    <p:extLst>
      <p:ext uri="{BB962C8B-B14F-4D97-AF65-F5344CB8AC3E}">
        <p14:creationId xmlns:p14="http://schemas.microsoft.com/office/powerpoint/2010/main" val="333074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0BB806-F7A7-B41D-522E-7AAD4E352F39}"/>
              </a:ext>
            </a:extLst>
          </p:cNvPr>
          <p:cNvSpPr txBox="1"/>
          <p:nvPr/>
        </p:nvSpPr>
        <p:spPr>
          <a:xfrm>
            <a:off x="400050" y="-369332"/>
            <a:ext cx="5493812" cy="369332"/>
          </a:xfrm>
          <a:prstGeom prst="rect">
            <a:avLst/>
          </a:prstGeom>
          <a:noFill/>
        </p:spPr>
        <p:txBody>
          <a:bodyPr wrap="none" rtlCol="0">
            <a:spAutoFit/>
          </a:bodyPr>
          <a:lstStyle/>
          <a:p>
            <a:r>
              <a:rPr kumimoji="1" lang="ja-JP" altLang="en-US" dirty="0"/>
              <a:t>ソルビット：神経障害・下痢・下剤に使われている</a:t>
            </a:r>
          </a:p>
        </p:txBody>
      </p:sp>
      <p:sp>
        <p:nvSpPr>
          <p:cNvPr id="8" name="テキスト ボックス 7">
            <a:extLst>
              <a:ext uri="{FF2B5EF4-FFF2-40B4-BE49-F238E27FC236}">
                <a16:creationId xmlns:a16="http://schemas.microsoft.com/office/drawing/2014/main" id="{852E322D-2455-E979-8005-3FA830937B18}"/>
              </a:ext>
            </a:extLst>
          </p:cNvPr>
          <p:cNvSpPr txBox="1"/>
          <p:nvPr/>
        </p:nvSpPr>
        <p:spPr>
          <a:xfrm>
            <a:off x="400050" y="799457"/>
            <a:ext cx="13284200" cy="6124754"/>
          </a:xfrm>
          <a:prstGeom prst="rect">
            <a:avLst/>
          </a:prstGeom>
          <a:noFill/>
        </p:spPr>
        <p:txBody>
          <a:bodyPr wrap="square">
            <a:spAutoFit/>
          </a:bodyPr>
          <a:lstStyle/>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害虫に作物</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を食べれられないように</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、虫が嫌う野菜を作るため</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とか、低コストで生産できるように</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遺伝子組み換えをしたり、</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遺伝子組み換えによりどんな影響が出るのかは未だ分かっていません。ラットの実験では死亡率が高く、成長不良の報告もあります。</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野菜や魚を</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早く大きく成長</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させるという理由で</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ゲノム編集</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が</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されています。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ゲノム編集は遺伝子の一部を切り取る</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ので</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切り取った後の染色体が破損して細胞がガン化する。新しいタンパク質ができて、アレルゲンになる</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との報告もあります</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スーパーに並ぶ食品やコンビニ弁当</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は</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酸化を防止する。加工しやすいなどの理由で</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、多くの食品添加物が使用されています。</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現在の食事はタンパク質や脂肪、乳製品の摂りすぎが云われたりしています。</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タンパク質量は全カロリーの</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14-20%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増えると癌が多くなる。</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乳製品、</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1900</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年代は</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10g</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以内。今は、</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250g</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牛乳に含まれるカゼインをマウスに投与すると癌が増える。乳製品をとればとるほど癌が増える。</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ハム、ソーセージに使われる亜硝酸塩は胃酸と混ざるとニトロソアミンという発癌性物質になる。</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小麦の消費量が上がるとともに癌が増えていった。</a:t>
            </a:r>
          </a:p>
          <a:p>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農薬使用率が高い国ほど、発達障害が多い</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ネオニコチロイドが原因と指摘</a:t>
            </a:r>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されています。</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諸外国は規制を設けたが、日本は緩和が進んで</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世界で一番農薬を使用している国です</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培養肉は、製造するために使用される『不死化細胞株』によって「癌を引き起こす」ことが示されています</a:t>
            </a:r>
            <a:endPar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生活製品のなかにも体に害のある界面活性剤や、フッ素</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体に害を及ぼす食品や製品があふれかえっている中、どうすれば健康でいられるのか？　何が害なのかをまず知る事と知った上でそれを使わない、避ける。</a:t>
            </a:r>
            <a:endParaRPr lang="en-US"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食を改善しながら摂取するべき栄養素を取り入れていくことで健康になっていきます。</a:t>
            </a:r>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en-US" alt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altLang="en-US" sz="1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932F3165-73D3-0B62-39D6-BA25F8F032F5}"/>
              </a:ext>
            </a:extLst>
          </p:cNvPr>
          <p:cNvSpPr txBox="1"/>
          <p:nvPr/>
        </p:nvSpPr>
        <p:spPr>
          <a:xfrm>
            <a:off x="400050" y="431801"/>
            <a:ext cx="3708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今起きているおかしなこと</a:t>
            </a:r>
          </a:p>
        </p:txBody>
      </p:sp>
      <p:sp>
        <p:nvSpPr>
          <p:cNvPr id="6" name="テキスト ボックス 5">
            <a:extLst>
              <a:ext uri="{FF2B5EF4-FFF2-40B4-BE49-F238E27FC236}">
                <a16:creationId xmlns:a16="http://schemas.microsoft.com/office/drawing/2014/main" id="{66082D8D-49C9-6689-9BBF-B6C58E065E78}"/>
              </a:ext>
            </a:extLst>
          </p:cNvPr>
          <p:cNvSpPr txBox="1"/>
          <p:nvPr/>
        </p:nvSpPr>
        <p:spPr>
          <a:xfrm>
            <a:off x="400050" y="5588644"/>
            <a:ext cx="3708400"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伝えたい事</a:t>
            </a:r>
          </a:p>
        </p:txBody>
      </p:sp>
    </p:spTree>
    <p:extLst>
      <p:ext uri="{BB962C8B-B14F-4D97-AF65-F5344CB8AC3E}">
        <p14:creationId xmlns:p14="http://schemas.microsoft.com/office/powerpoint/2010/main" val="4182580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2872469-0B85-D031-0E72-7766D11826C7}"/>
              </a:ext>
            </a:extLst>
          </p:cNvPr>
          <p:cNvPicPr>
            <a:picLocks noChangeAspect="1"/>
          </p:cNvPicPr>
          <p:nvPr/>
        </p:nvPicPr>
        <p:blipFill rotWithShape="1">
          <a:blip r:embed="rId2"/>
          <a:srcRect l="12966" t="27373" r="15628" b="10584"/>
          <a:stretch/>
        </p:blipFill>
        <p:spPr>
          <a:xfrm>
            <a:off x="258417" y="1023730"/>
            <a:ext cx="7650085" cy="3737110"/>
          </a:xfrm>
          <a:prstGeom prst="rect">
            <a:avLst/>
          </a:prstGeom>
        </p:spPr>
      </p:pic>
      <p:pic>
        <p:nvPicPr>
          <p:cNvPr id="6" name="図 5">
            <a:extLst>
              <a:ext uri="{FF2B5EF4-FFF2-40B4-BE49-F238E27FC236}">
                <a16:creationId xmlns:a16="http://schemas.microsoft.com/office/drawing/2014/main" id="{3F2E7B7C-410E-A6D7-A5D0-34404FDC8F6D}"/>
              </a:ext>
            </a:extLst>
          </p:cNvPr>
          <p:cNvPicPr>
            <a:picLocks noChangeAspect="1"/>
          </p:cNvPicPr>
          <p:nvPr/>
        </p:nvPicPr>
        <p:blipFill rotWithShape="1">
          <a:blip r:embed="rId3"/>
          <a:srcRect l="11735" t="28102" r="14807" b="9854"/>
          <a:stretch/>
        </p:blipFill>
        <p:spPr>
          <a:xfrm>
            <a:off x="8128000" y="1023730"/>
            <a:ext cx="7869917" cy="3737110"/>
          </a:xfrm>
          <a:prstGeom prst="rect">
            <a:avLst/>
          </a:prstGeom>
        </p:spPr>
      </p:pic>
      <p:pic>
        <p:nvPicPr>
          <p:cNvPr id="8" name="図 7">
            <a:extLst>
              <a:ext uri="{FF2B5EF4-FFF2-40B4-BE49-F238E27FC236}">
                <a16:creationId xmlns:a16="http://schemas.microsoft.com/office/drawing/2014/main" id="{1569F1B3-27C6-4716-D12F-3CD7B5D8121D}"/>
              </a:ext>
            </a:extLst>
          </p:cNvPr>
          <p:cNvPicPr>
            <a:picLocks noChangeAspect="1"/>
          </p:cNvPicPr>
          <p:nvPr/>
        </p:nvPicPr>
        <p:blipFill rotWithShape="1">
          <a:blip r:embed="rId4"/>
          <a:srcRect l="12762" t="27373" r="15832" b="10583"/>
          <a:stretch/>
        </p:blipFill>
        <p:spPr>
          <a:xfrm>
            <a:off x="258083" y="5009320"/>
            <a:ext cx="7650086" cy="3737110"/>
          </a:xfrm>
          <a:prstGeom prst="rect">
            <a:avLst/>
          </a:prstGeom>
        </p:spPr>
      </p:pic>
      <p:pic>
        <p:nvPicPr>
          <p:cNvPr id="10" name="図 9">
            <a:extLst>
              <a:ext uri="{FF2B5EF4-FFF2-40B4-BE49-F238E27FC236}">
                <a16:creationId xmlns:a16="http://schemas.microsoft.com/office/drawing/2014/main" id="{6FEF32C9-A3B8-84CE-260E-52A04F90A95C}"/>
              </a:ext>
            </a:extLst>
          </p:cNvPr>
          <p:cNvPicPr>
            <a:picLocks noChangeAspect="1"/>
          </p:cNvPicPr>
          <p:nvPr/>
        </p:nvPicPr>
        <p:blipFill rotWithShape="1">
          <a:blip r:embed="rId5"/>
          <a:srcRect l="13376" t="29760" r="15217" b="39218"/>
          <a:stretch/>
        </p:blipFill>
        <p:spPr>
          <a:xfrm>
            <a:off x="8237916" y="5009320"/>
            <a:ext cx="7650084" cy="1868557"/>
          </a:xfrm>
          <a:prstGeom prst="rect">
            <a:avLst/>
          </a:prstGeom>
        </p:spPr>
      </p:pic>
      <p:sp>
        <p:nvSpPr>
          <p:cNvPr id="11" name="テキスト ボックス 10">
            <a:extLst>
              <a:ext uri="{FF2B5EF4-FFF2-40B4-BE49-F238E27FC236}">
                <a16:creationId xmlns:a16="http://schemas.microsoft.com/office/drawing/2014/main" id="{3CAE66A0-E483-968F-792F-22198BB28367}"/>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4800" dirty="0">
                <a:solidFill>
                  <a:srgbClr val="0070C0"/>
                </a:solidFill>
                <a:latin typeface="BIZ UDPゴシック" panose="020B0400000000000000" pitchFamily="50" charset="-128"/>
                <a:ea typeface="BIZ UDPゴシック" panose="020B0400000000000000" pitchFamily="50" charset="-128"/>
              </a:rPr>
              <a:t>		</a:t>
            </a:r>
            <a:r>
              <a:rPr lang="en-US" altLang="ja-JP" sz="4800" dirty="0" err="1">
                <a:solidFill>
                  <a:srgbClr val="0070C0"/>
                </a:solidFill>
                <a:latin typeface="BIZ UDPゴシック" panose="020B0400000000000000" pitchFamily="50" charset="-128"/>
                <a:ea typeface="BIZ UDPゴシック" panose="020B0400000000000000" pitchFamily="50" charset="-128"/>
              </a:rPr>
              <a:t>doTERRA</a:t>
            </a:r>
            <a:r>
              <a:rPr lang="ja-JP" altLang="en-US" sz="4800" dirty="0">
                <a:solidFill>
                  <a:srgbClr val="0070C0"/>
                </a:solidFill>
                <a:latin typeface="BIZ UDPゴシック" panose="020B0400000000000000" pitchFamily="50" charset="-128"/>
                <a:ea typeface="BIZ UDPゴシック" panose="020B0400000000000000" pitchFamily="50" charset="-128"/>
              </a:rPr>
              <a:t>の社会活動</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14EC4FBD-57FE-8176-52FF-92A59F77776C}"/>
              </a:ext>
            </a:extLst>
          </p:cNvPr>
          <p:cNvSpPr txBox="1"/>
          <p:nvPr/>
        </p:nvSpPr>
        <p:spPr>
          <a:xfrm>
            <a:off x="2355074" y="1023730"/>
            <a:ext cx="3020379"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人身売買撲滅活動（</a:t>
            </a:r>
            <a:r>
              <a:rPr kumimoji="1" lang="en-US" altLang="ja-JP" b="1" dirty="0">
                <a:latin typeface="BIZ UDPゴシック" panose="020B0400000000000000" pitchFamily="50" charset="-128"/>
                <a:ea typeface="BIZ UDPゴシック" panose="020B0400000000000000" pitchFamily="50" charset="-128"/>
              </a:rPr>
              <a:t>HOPE</a:t>
            </a:r>
            <a:r>
              <a:rPr kumimoji="1" lang="ja-JP" altLang="en-US" b="1" dirty="0">
                <a:latin typeface="BIZ UDPゴシック" panose="020B0400000000000000" pitchFamily="50" charset="-128"/>
                <a:ea typeface="BIZ UDPゴシック" panose="020B0400000000000000" pitchFamily="50" charset="-128"/>
              </a:rPr>
              <a:t>）</a:t>
            </a:r>
          </a:p>
        </p:txBody>
      </p:sp>
      <p:sp>
        <p:nvSpPr>
          <p:cNvPr id="7" name="テキスト ボックス 6">
            <a:extLst>
              <a:ext uri="{FF2B5EF4-FFF2-40B4-BE49-F238E27FC236}">
                <a16:creationId xmlns:a16="http://schemas.microsoft.com/office/drawing/2014/main" id="{0D577BBF-C993-DFB2-B91F-10B4BD89E495}"/>
              </a:ext>
            </a:extLst>
          </p:cNvPr>
          <p:cNvSpPr txBox="1"/>
          <p:nvPr/>
        </p:nvSpPr>
        <p:spPr>
          <a:xfrm>
            <a:off x="2355074" y="4995021"/>
            <a:ext cx="2608406"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地球規模での健康対策）</a:t>
            </a:r>
          </a:p>
        </p:txBody>
      </p:sp>
      <p:sp>
        <p:nvSpPr>
          <p:cNvPr id="9" name="テキスト ボックス 8">
            <a:extLst>
              <a:ext uri="{FF2B5EF4-FFF2-40B4-BE49-F238E27FC236}">
                <a16:creationId xmlns:a16="http://schemas.microsoft.com/office/drawing/2014/main" id="{F221FFBA-B561-393F-3143-DD7C22F6D9FA}"/>
              </a:ext>
            </a:extLst>
          </p:cNvPr>
          <p:cNvSpPr txBox="1"/>
          <p:nvPr/>
        </p:nvSpPr>
        <p:spPr>
          <a:xfrm>
            <a:off x="2260481" y="3043474"/>
            <a:ext cx="1107996"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水道整備</a:t>
            </a:r>
          </a:p>
        </p:txBody>
      </p:sp>
      <p:sp>
        <p:nvSpPr>
          <p:cNvPr id="12" name="テキスト ボックス 11">
            <a:extLst>
              <a:ext uri="{FF2B5EF4-FFF2-40B4-BE49-F238E27FC236}">
                <a16:creationId xmlns:a16="http://schemas.microsoft.com/office/drawing/2014/main" id="{222E1766-F7E8-550F-0B08-03320ED183E9}"/>
              </a:ext>
            </a:extLst>
          </p:cNvPr>
          <p:cNvSpPr txBox="1"/>
          <p:nvPr/>
        </p:nvSpPr>
        <p:spPr>
          <a:xfrm>
            <a:off x="2260481" y="7037407"/>
            <a:ext cx="1107996"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自立支援</a:t>
            </a:r>
          </a:p>
        </p:txBody>
      </p:sp>
      <p:sp>
        <p:nvSpPr>
          <p:cNvPr id="13" name="テキスト ボックス 12">
            <a:extLst>
              <a:ext uri="{FF2B5EF4-FFF2-40B4-BE49-F238E27FC236}">
                <a16:creationId xmlns:a16="http://schemas.microsoft.com/office/drawing/2014/main" id="{42413170-EB6D-1ED4-31D2-48E9C0E232F2}"/>
              </a:ext>
            </a:extLst>
          </p:cNvPr>
          <p:cNvSpPr txBox="1"/>
          <p:nvPr/>
        </p:nvSpPr>
        <p:spPr>
          <a:xfrm>
            <a:off x="10324562" y="1009026"/>
            <a:ext cx="1107996"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災害支援</a:t>
            </a:r>
          </a:p>
        </p:txBody>
      </p:sp>
      <p:sp>
        <p:nvSpPr>
          <p:cNvPr id="14" name="テキスト ボックス 13">
            <a:extLst>
              <a:ext uri="{FF2B5EF4-FFF2-40B4-BE49-F238E27FC236}">
                <a16:creationId xmlns:a16="http://schemas.microsoft.com/office/drawing/2014/main" id="{E1DD2112-5FF7-BF38-7F02-0EF18BF01029}"/>
              </a:ext>
            </a:extLst>
          </p:cNvPr>
          <p:cNvSpPr txBox="1"/>
          <p:nvPr/>
        </p:nvSpPr>
        <p:spPr>
          <a:xfrm>
            <a:off x="10299440" y="3060824"/>
            <a:ext cx="1997663"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女性のエンパワー</a:t>
            </a:r>
          </a:p>
        </p:txBody>
      </p:sp>
      <p:sp>
        <p:nvSpPr>
          <p:cNvPr id="15" name="テキスト ボックス 14">
            <a:extLst>
              <a:ext uri="{FF2B5EF4-FFF2-40B4-BE49-F238E27FC236}">
                <a16:creationId xmlns:a16="http://schemas.microsoft.com/office/drawing/2014/main" id="{9AE0E9C0-7E4A-3AC9-3562-44A685C024DD}"/>
              </a:ext>
            </a:extLst>
          </p:cNvPr>
          <p:cNvSpPr txBox="1"/>
          <p:nvPr/>
        </p:nvSpPr>
        <p:spPr>
          <a:xfrm>
            <a:off x="10212352" y="5039740"/>
            <a:ext cx="1332416" cy="369332"/>
          </a:xfrm>
          <a:prstGeom prst="rect">
            <a:avLst/>
          </a:prstGeom>
          <a:solidFill>
            <a:schemeClr val="bg1"/>
          </a:solid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子ども支援</a:t>
            </a:r>
          </a:p>
        </p:txBody>
      </p:sp>
    </p:spTree>
    <p:extLst>
      <p:ext uri="{BB962C8B-B14F-4D97-AF65-F5344CB8AC3E}">
        <p14:creationId xmlns:p14="http://schemas.microsoft.com/office/powerpoint/2010/main" val="3205538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寝室, 部屋, 病室 が含まれている画像&#10;&#10;自動的に生成された説明">
            <a:extLst>
              <a:ext uri="{FF2B5EF4-FFF2-40B4-BE49-F238E27FC236}">
                <a16:creationId xmlns:a16="http://schemas.microsoft.com/office/drawing/2014/main" id="{6732EE31-C889-F4E5-4257-2A522A2A7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233" y="0"/>
            <a:ext cx="8246572" cy="4477631"/>
          </a:xfrm>
          <a:prstGeom prst="rect">
            <a:avLst/>
          </a:prstGeom>
        </p:spPr>
      </p:pic>
      <p:pic>
        <p:nvPicPr>
          <p:cNvPr id="4" name="図 3" descr="Web サイト&#10;&#10;中程度の精度で自動的に生成された説明">
            <a:extLst>
              <a:ext uri="{FF2B5EF4-FFF2-40B4-BE49-F238E27FC236}">
                <a16:creationId xmlns:a16="http://schemas.microsoft.com/office/drawing/2014/main" id="{1C9BDDDF-B2F0-8803-3A00-9902BB3F1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960233" cy="4477631"/>
          </a:xfrm>
          <a:prstGeom prst="rect">
            <a:avLst/>
          </a:prstGeom>
        </p:spPr>
      </p:pic>
      <p:pic>
        <p:nvPicPr>
          <p:cNvPr id="5" name="図 4" descr="アプリケーション&#10;&#10;中程度の精度で自動的に生成された説明">
            <a:extLst>
              <a:ext uri="{FF2B5EF4-FFF2-40B4-BE49-F238E27FC236}">
                <a16:creationId xmlns:a16="http://schemas.microsoft.com/office/drawing/2014/main" id="{AEF28ACC-DFAB-6C3C-25EE-0EE68F1851DE}"/>
              </a:ext>
            </a:extLst>
          </p:cNvPr>
          <p:cNvPicPr>
            <a:picLocks noChangeAspect="1"/>
          </p:cNvPicPr>
          <p:nvPr/>
        </p:nvPicPr>
        <p:blipFill rotWithShape="1">
          <a:blip r:embed="rId4">
            <a:extLst>
              <a:ext uri="{28A0092B-C50C-407E-A947-70E740481C1C}">
                <a14:useLocalDpi xmlns:a14="http://schemas.microsoft.com/office/drawing/2010/main" val="0"/>
              </a:ext>
            </a:extLst>
          </a:blip>
          <a:srcRect l="4053"/>
          <a:stretch/>
        </p:blipFill>
        <p:spPr>
          <a:xfrm>
            <a:off x="0" y="4572000"/>
            <a:ext cx="8311368" cy="4398928"/>
          </a:xfrm>
          <a:prstGeom prst="rect">
            <a:avLst/>
          </a:prstGeom>
        </p:spPr>
      </p:pic>
      <p:pic>
        <p:nvPicPr>
          <p:cNvPr id="6" name="図 5" descr="写真, 男, 立つ, 寝室 が含まれている画像&#10;&#10;自動的に生成された説明">
            <a:extLst>
              <a:ext uri="{FF2B5EF4-FFF2-40B4-BE49-F238E27FC236}">
                <a16:creationId xmlns:a16="http://schemas.microsoft.com/office/drawing/2014/main" id="{9107E3F0-F02E-EE4F-9CC8-71DE5D3D8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368" y="4572000"/>
            <a:ext cx="7898249" cy="4103387"/>
          </a:xfrm>
          <a:prstGeom prst="rect">
            <a:avLst/>
          </a:prstGeom>
        </p:spPr>
      </p:pic>
    </p:spTree>
    <p:extLst>
      <p:ext uri="{BB962C8B-B14F-4D97-AF65-F5344CB8AC3E}">
        <p14:creationId xmlns:p14="http://schemas.microsoft.com/office/powerpoint/2010/main" val="665740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8F3B6-10CE-DD7B-2EF4-D51CCF93B226}"/>
              </a:ext>
            </a:extLst>
          </p:cNvPr>
          <p:cNvSpPr>
            <a:spLocks noGrp="1"/>
          </p:cNvSpPr>
          <p:nvPr>
            <p:ph type="title"/>
          </p:nvPr>
        </p:nvSpPr>
        <p:spPr/>
        <p:txBody>
          <a:bodyPr/>
          <a:lstStyle/>
          <a:p>
            <a:endParaRPr kumimoji="1" lang="ja-JP" altLang="en-US"/>
          </a:p>
        </p:txBody>
      </p:sp>
      <p:pic>
        <p:nvPicPr>
          <p:cNvPr id="4" name="図 3" descr="文字と絵が書かれた紙&#10;&#10;低い精度で自動的に生成された説明">
            <a:extLst>
              <a:ext uri="{FF2B5EF4-FFF2-40B4-BE49-F238E27FC236}">
                <a16:creationId xmlns:a16="http://schemas.microsoft.com/office/drawing/2014/main" id="{C51903B9-30ED-1014-19D0-C594AC004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875"/>
            <a:ext cx="16256000" cy="8366125"/>
          </a:xfrm>
          <a:prstGeom prst="rect">
            <a:avLst/>
          </a:prstGeom>
        </p:spPr>
      </p:pic>
      <p:sp>
        <p:nvSpPr>
          <p:cNvPr id="3" name="テキスト ボックス 2">
            <a:extLst>
              <a:ext uri="{FF2B5EF4-FFF2-40B4-BE49-F238E27FC236}">
                <a16:creationId xmlns:a16="http://schemas.microsoft.com/office/drawing/2014/main" id="{5281399D-EA68-7AF4-5291-B86646475A0F}"/>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4800" dirty="0">
                <a:solidFill>
                  <a:srgbClr val="0070C0"/>
                </a:solidFill>
                <a:latin typeface="BIZ UDPゴシック" panose="020B0400000000000000" pitchFamily="50" charset="-128"/>
                <a:ea typeface="BIZ UDPゴシック" panose="020B0400000000000000" pitchFamily="50" charset="-128"/>
              </a:rPr>
              <a:t>		</a:t>
            </a:r>
            <a:r>
              <a:rPr lang="en-US" altLang="ja-JP" sz="4800" dirty="0" err="1">
                <a:solidFill>
                  <a:srgbClr val="0070C0"/>
                </a:solidFill>
                <a:latin typeface="BIZ UDPゴシック" panose="020B0400000000000000" pitchFamily="50" charset="-128"/>
                <a:ea typeface="BIZ UDPゴシック" panose="020B0400000000000000" pitchFamily="50" charset="-128"/>
              </a:rPr>
              <a:t>doTERRA</a:t>
            </a:r>
            <a:r>
              <a:rPr lang="ja-JP" altLang="en-US" sz="4800" dirty="0">
                <a:solidFill>
                  <a:srgbClr val="0070C0"/>
                </a:solidFill>
                <a:latin typeface="BIZ UDPゴシック" panose="020B0400000000000000" pitchFamily="50" charset="-128"/>
                <a:ea typeface="BIZ UDPゴシック" panose="020B0400000000000000" pitchFamily="50" charset="-128"/>
              </a:rPr>
              <a:t>の活動</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75466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草, テーブル, 記号, 覆い が含まれている画像&#10;&#10;自動的に生成された説明">
            <a:extLst>
              <a:ext uri="{FF2B5EF4-FFF2-40B4-BE49-F238E27FC236}">
                <a16:creationId xmlns:a16="http://schemas.microsoft.com/office/drawing/2014/main" id="{66F2A126-2A17-8582-6AF0-101AFEA2E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35279" cy="4866558"/>
          </a:xfrm>
          <a:prstGeom prst="rect">
            <a:avLst/>
          </a:prstGeom>
        </p:spPr>
      </p:pic>
      <p:pic>
        <p:nvPicPr>
          <p:cNvPr id="6" name="図 5" descr="グラフィカル ユーザー インターフェイス, カレンダー&#10;&#10;自動的に生成された説明">
            <a:extLst>
              <a:ext uri="{FF2B5EF4-FFF2-40B4-BE49-F238E27FC236}">
                <a16:creationId xmlns:a16="http://schemas.microsoft.com/office/drawing/2014/main" id="{BF92CC8A-85BD-EFFB-C873-DC08B67A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279" y="4572000"/>
            <a:ext cx="8320721" cy="4566646"/>
          </a:xfrm>
          <a:prstGeom prst="rect">
            <a:avLst/>
          </a:prstGeom>
        </p:spPr>
      </p:pic>
      <p:pic>
        <p:nvPicPr>
          <p:cNvPr id="7" name="図 6" descr="屋内, 窓, 建物, テーブル が含まれている画像&#10;&#10;自動的に生成された説明">
            <a:extLst>
              <a:ext uri="{FF2B5EF4-FFF2-40B4-BE49-F238E27FC236}">
                <a16:creationId xmlns:a16="http://schemas.microsoft.com/office/drawing/2014/main" id="{46B1F9FF-A89E-7188-C015-470093928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8833"/>
            <a:ext cx="7935279" cy="4440347"/>
          </a:xfrm>
          <a:prstGeom prst="rect">
            <a:avLst/>
          </a:prstGeom>
        </p:spPr>
      </p:pic>
      <p:sp>
        <p:nvSpPr>
          <p:cNvPr id="3" name="テキスト ボックス 2">
            <a:extLst>
              <a:ext uri="{FF2B5EF4-FFF2-40B4-BE49-F238E27FC236}">
                <a16:creationId xmlns:a16="http://schemas.microsoft.com/office/drawing/2014/main" id="{D9EDA383-65E7-7608-969E-E09B677A7B3C}"/>
              </a:ext>
            </a:extLst>
          </p:cNvPr>
          <p:cNvSpPr txBox="1"/>
          <p:nvPr/>
        </p:nvSpPr>
        <p:spPr>
          <a:xfrm>
            <a:off x="10104212" y="1370542"/>
            <a:ext cx="3982854" cy="830997"/>
          </a:xfrm>
          <a:prstGeom prst="rect">
            <a:avLst/>
          </a:prstGeom>
          <a:noFill/>
        </p:spPr>
        <p:txBody>
          <a:bodyPr wrap="square">
            <a:spAutoFit/>
          </a:bodyPr>
          <a:lstStyle/>
          <a:p>
            <a:pPr algn="ctr"/>
            <a:r>
              <a:rPr lang="ja-JP" altLang="en-US" sz="2400" dirty="0">
                <a:latin typeface="BIZ UDPゴシック" panose="020B0400000000000000" pitchFamily="50" charset="-128"/>
                <a:ea typeface="BIZ UDPゴシック" panose="020B0400000000000000" pitchFamily="50" charset="-128"/>
              </a:rPr>
              <a:t>高知県</a:t>
            </a:r>
            <a:endParaRPr lang="en-US" altLang="ja-JP" sz="2400" dirty="0">
              <a:latin typeface="BIZ UDPゴシック" panose="020B0400000000000000" pitchFamily="50" charset="-128"/>
              <a:ea typeface="BIZ UDPゴシック" panose="020B0400000000000000" pitchFamily="50" charset="-128"/>
            </a:endParaRPr>
          </a:p>
          <a:p>
            <a:pPr algn="ctr"/>
            <a:r>
              <a:rPr lang="ja-JP" altLang="en-US" sz="2400" dirty="0">
                <a:latin typeface="BIZ UDPゴシック" panose="020B0400000000000000" pitchFamily="50" charset="-128"/>
                <a:ea typeface="BIZ UDPゴシック" panose="020B0400000000000000" pitchFamily="50" charset="-128"/>
              </a:rPr>
              <a:t>ブンタンの農家さんの事例</a:t>
            </a:r>
          </a:p>
        </p:txBody>
      </p:sp>
    </p:spTree>
    <p:extLst>
      <p:ext uri="{BB962C8B-B14F-4D97-AF65-F5344CB8AC3E}">
        <p14:creationId xmlns:p14="http://schemas.microsoft.com/office/powerpoint/2010/main" val="2124358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669BD-E173-4819-26F9-0A065A6D821E}"/>
              </a:ext>
            </a:extLst>
          </p:cNvPr>
          <p:cNvSpPr>
            <a:spLocks noGrp="1"/>
          </p:cNvSpPr>
          <p:nvPr>
            <p:ph type="title"/>
          </p:nvPr>
        </p:nvSpPr>
        <p:spPr/>
        <p:txBody>
          <a:bodyPr/>
          <a:lstStyle/>
          <a:p>
            <a:endParaRPr kumimoji="1" lang="ja-JP" altLang="en-US"/>
          </a:p>
        </p:txBody>
      </p:sp>
      <p:pic>
        <p:nvPicPr>
          <p:cNvPr id="4" name="図 3" descr="テキスト, 会社名&#10;&#10;自動的に生成された説明">
            <a:extLst>
              <a:ext uri="{FF2B5EF4-FFF2-40B4-BE49-F238E27FC236}">
                <a16:creationId xmlns:a16="http://schemas.microsoft.com/office/drawing/2014/main" id="{8E028DED-3314-2A2D-3225-2945E9150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7350125"/>
          </a:xfrm>
          <a:prstGeom prst="rect">
            <a:avLst/>
          </a:prstGeom>
        </p:spPr>
      </p:pic>
      <p:sp>
        <p:nvSpPr>
          <p:cNvPr id="9" name="テキスト ボックス 8">
            <a:extLst>
              <a:ext uri="{FF2B5EF4-FFF2-40B4-BE49-F238E27FC236}">
                <a16:creationId xmlns:a16="http://schemas.microsoft.com/office/drawing/2014/main" id="{BA4B94AF-A1F2-37AE-F9BD-9C18F309367D}"/>
              </a:ext>
            </a:extLst>
          </p:cNvPr>
          <p:cNvSpPr txBox="1"/>
          <p:nvPr/>
        </p:nvSpPr>
        <p:spPr>
          <a:xfrm>
            <a:off x="-1" y="7349140"/>
            <a:ext cx="16255999" cy="1938992"/>
          </a:xfrm>
          <a:prstGeom prst="rect">
            <a:avLst/>
          </a:prstGeom>
          <a:solidFill>
            <a:srgbClr val="EF9D8D"/>
          </a:solidFill>
        </p:spPr>
        <p:txBody>
          <a:bodyPr wrap="square">
            <a:spAutoFit/>
          </a:bodyPr>
          <a:lstStyle/>
          <a:p>
            <a:r>
              <a:rPr lang="ja-JP" altLang="en-US" sz="3200" b="1" dirty="0">
                <a:solidFill>
                  <a:schemeClr val="bg1"/>
                </a:solidFill>
                <a:latin typeface="BIZ UDPゴシック" panose="020B0400000000000000" pitchFamily="50" charset="-128"/>
                <a:ea typeface="BIZ UDPゴシック" panose="020B0400000000000000" pitchFamily="50" charset="-128"/>
              </a:rPr>
              <a:t>　　</a:t>
            </a:r>
            <a:r>
              <a:rPr lang="en-US" altLang="ja-JP" sz="3200" b="1" dirty="0">
                <a:solidFill>
                  <a:schemeClr val="bg1"/>
                </a:solidFill>
                <a:latin typeface="BIZ UDPゴシック" panose="020B0400000000000000" pitchFamily="50" charset="-128"/>
                <a:ea typeface="BIZ UDPゴシック" panose="020B0400000000000000" pitchFamily="50" charset="-128"/>
              </a:rPr>
              <a:t>2030</a:t>
            </a:r>
            <a:r>
              <a:rPr lang="ja-JP" altLang="en-US" sz="3200" b="1" dirty="0">
                <a:solidFill>
                  <a:schemeClr val="bg1"/>
                </a:solidFill>
                <a:latin typeface="BIZ UDPゴシック" panose="020B0400000000000000" pitchFamily="50" charset="-128"/>
                <a:ea typeface="BIZ UDPゴシック" panose="020B0400000000000000" pitchFamily="50" charset="-128"/>
              </a:rPr>
              <a:t>年には　</a:t>
            </a:r>
            <a:r>
              <a:rPr lang="en-US" altLang="ja-JP" sz="3200" b="1" dirty="0">
                <a:solidFill>
                  <a:schemeClr val="bg1"/>
                </a:solidFill>
                <a:latin typeface="BIZ UDPゴシック" panose="020B0400000000000000" pitchFamily="50" charset="-128"/>
                <a:ea typeface="BIZ UDPゴシック" panose="020B0400000000000000" pitchFamily="50" charset="-128"/>
              </a:rPr>
              <a:t>×</a:t>
            </a:r>
            <a:r>
              <a:rPr lang="ja-JP" altLang="en-US" sz="3200" b="1" dirty="0">
                <a:solidFill>
                  <a:schemeClr val="bg1"/>
                </a:solidFill>
                <a:latin typeface="BIZ UDPゴシック" panose="020B0400000000000000" pitchFamily="50" charset="-128"/>
                <a:ea typeface="BIZ UDPゴシック" panose="020B0400000000000000" pitchFamily="50" charset="-128"/>
              </a:rPr>
              <a:t>３</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a:p>
            <a:r>
              <a:rPr lang="ja-JP" altLang="en-US" sz="3200" b="1" dirty="0">
                <a:solidFill>
                  <a:schemeClr val="bg1"/>
                </a:solidFill>
                <a:latin typeface="BIZ UDPゴシック" panose="020B0400000000000000" pitchFamily="50" charset="-128"/>
                <a:ea typeface="BIZ UDPゴシック" panose="020B0400000000000000" pitchFamily="50" charset="-128"/>
              </a:rPr>
              <a:t>　　</a:t>
            </a:r>
            <a:r>
              <a:rPr lang="en-US" altLang="ja-JP" sz="3200" b="1" dirty="0">
                <a:solidFill>
                  <a:schemeClr val="bg1"/>
                </a:solidFill>
                <a:latin typeface="BIZ UDPゴシック" panose="020B0400000000000000" pitchFamily="50" charset="-128"/>
                <a:ea typeface="BIZ UDPゴシック" panose="020B0400000000000000" pitchFamily="50" charset="-128"/>
              </a:rPr>
              <a:t>1</a:t>
            </a:r>
            <a:r>
              <a:rPr lang="ja-JP" altLang="en-US" sz="3200" b="1" dirty="0">
                <a:solidFill>
                  <a:schemeClr val="bg1"/>
                </a:solidFill>
                <a:latin typeface="BIZ UDPゴシック" panose="020B0400000000000000" pitchFamily="50" charset="-128"/>
                <a:ea typeface="BIZ UDPゴシック" panose="020B0400000000000000" pitchFamily="50" charset="-128"/>
              </a:rPr>
              <a:t>，２００，０００　　　　　　　　　　　　　　３，０００，０００　　　　　　　　５，８００，０００</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a:p>
            <a:r>
              <a:rPr lang="ja-JP" altLang="en-US" sz="2400" b="1" dirty="0">
                <a:solidFill>
                  <a:schemeClr val="bg1"/>
                </a:solidFill>
                <a:latin typeface="BIZ UDPゴシック" panose="020B0400000000000000" pitchFamily="50" charset="-128"/>
                <a:ea typeface="BIZ UDPゴシック" panose="020B0400000000000000" pitchFamily="50" charset="-128"/>
              </a:rPr>
              <a:t>　　　</a:t>
            </a:r>
            <a:endParaRPr lang="en-US" altLang="ja-JP" sz="2400" b="1" dirty="0">
              <a:solidFill>
                <a:schemeClr val="bg1"/>
              </a:solidFill>
              <a:latin typeface="BIZ UDPゴシック" panose="020B0400000000000000" pitchFamily="50" charset="-128"/>
              <a:ea typeface="BIZ UDPゴシック" panose="020B0400000000000000" pitchFamily="50" charset="-128"/>
            </a:endParaRPr>
          </a:p>
          <a:p>
            <a:endParaRPr lang="ja-JP" altLang="en-US" sz="32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843922E-34DF-AF86-CC65-83FDB4A197C8}"/>
              </a:ext>
            </a:extLst>
          </p:cNvPr>
          <p:cNvSpPr txBox="1"/>
          <p:nvPr/>
        </p:nvSpPr>
        <p:spPr>
          <a:xfrm>
            <a:off x="8127998" y="6537291"/>
            <a:ext cx="16255999" cy="584775"/>
          </a:xfrm>
          <a:prstGeom prst="rect">
            <a:avLst/>
          </a:prstGeom>
          <a:noFill/>
        </p:spPr>
        <p:txBody>
          <a:bodyPr wrap="square">
            <a:spAutoFit/>
          </a:bodyPr>
          <a:lstStyle/>
          <a:p>
            <a:r>
              <a:rPr lang="ja-JP" altLang="en-US" sz="3200" b="1" dirty="0">
                <a:solidFill>
                  <a:schemeClr val="bg1"/>
                </a:solidFill>
                <a:latin typeface="BIZ UDPゴシック" panose="020B0400000000000000" pitchFamily="50" charset="-128"/>
                <a:ea typeface="BIZ UDPゴシック" panose="020B0400000000000000" pitchFamily="50" charset="-128"/>
              </a:rPr>
              <a:t>　　生活向上の合計数＝</a:t>
            </a:r>
            <a:r>
              <a:rPr lang="en-US" altLang="ja-JP" sz="3200" b="1" dirty="0">
                <a:solidFill>
                  <a:schemeClr val="bg1"/>
                </a:solidFill>
                <a:latin typeface="BIZ UDPゴシック" panose="020B0400000000000000" pitchFamily="50" charset="-128"/>
                <a:ea typeface="BIZ UDPゴシック" panose="020B0400000000000000" pitchFamily="50" charset="-128"/>
              </a:rPr>
              <a:t>2</a:t>
            </a:r>
            <a:r>
              <a:rPr lang="ja-JP" altLang="en-US" sz="3200" b="1" dirty="0">
                <a:solidFill>
                  <a:schemeClr val="bg1"/>
                </a:solidFill>
                <a:latin typeface="BIZ UDPゴシック" panose="020B0400000000000000" pitchFamily="50" charset="-128"/>
                <a:ea typeface="BIZ UDPゴシック" panose="020B0400000000000000" pitchFamily="50" charset="-128"/>
              </a:rPr>
              <a:t>，６３８，１０９</a:t>
            </a:r>
            <a:endParaRPr lang="ja-JP" altLang="en-US" sz="32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0253AFD-0431-EFDF-2BCF-809A988B646A}"/>
              </a:ext>
            </a:extLst>
          </p:cNvPr>
          <p:cNvSpPr txBox="1"/>
          <p:nvPr/>
        </p:nvSpPr>
        <p:spPr>
          <a:xfrm>
            <a:off x="8128000" y="8559225"/>
            <a:ext cx="16255999" cy="584775"/>
          </a:xfrm>
          <a:prstGeom prst="rect">
            <a:avLst/>
          </a:prstGeom>
          <a:noFill/>
        </p:spPr>
        <p:txBody>
          <a:bodyPr wrap="square">
            <a:spAutoFit/>
          </a:bodyPr>
          <a:lstStyle/>
          <a:p>
            <a:r>
              <a:rPr lang="ja-JP" altLang="en-US" sz="3200" b="1" dirty="0">
                <a:solidFill>
                  <a:schemeClr val="bg1"/>
                </a:solidFill>
                <a:latin typeface="BIZ UDPゴシック" panose="020B0400000000000000" pitchFamily="50" charset="-128"/>
                <a:ea typeface="BIZ UDPゴシック" panose="020B0400000000000000" pitchFamily="50" charset="-128"/>
              </a:rPr>
              <a:t>　　生活向上の合計数＝１０，０００，０００</a:t>
            </a:r>
            <a:endParaRPr lang="ja-JP" altLang="en-US" sz="3200" dirty="0">
              <a:latin typeface="BIZ UDPゴシック" panose="020B0400000000000000" pitchFamily="50" charset="-128"/>
              <a:ea typeface="BIZ UDPゴシック" panose="020B0400000000000000" pitchFamily="50" charset="-128"/>
            </a:endParaRPr>
          </a:p>
        </p:txBody>
      </p:sp>
      <p:cxnSp>
        <p:nvCxnSpPr>
          <p:cNvPr id="13" name="直線コネクタ 12">
            <a:extLst>
              <a:ext uri="{FF2B5EF4-FFF2-40B4-BE49-F238E27FC236}">
                <a16:creationId xmlns:a16="http://schemas.microsoft.com/office/drawing/2014/main" id="{D646C6FA-DF5C-8CA5-B5D8-407C10F7CD95}"/>
              </a:ext>
            </a:extLst>
          </p:cNvPr>
          <p:cNvCxnSpPr/>
          <p:nvPr/>
        </p:nvCxnSpPr>
        <p:spPr>
          <a:xfrm>
            <a:off x="0" y="7350125"/>
            <a:ext cx="1625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93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CB134DB8-3AF7-0074-0DCC-4DE212730370}"/>
              </a:ext>
            </a:extLst>
          </p:cNvPr>
          <p:cNvPicPr>
            <a:picLocks noChangeAspect="1"/>
          </p:cNvPicPr>
          <p:nvPr/>
        </p:nvPicPr>
        <p:blipFill rotWithShape="1">
          <a:blip r:embed="rId2">
            <a:extLst>
              <a:ext uri="{28A0092B-C50C-407E-A947-70E740481C1C}">
                <a14:useLocalDpi xmlns:a14="http://schemas.microsoft.com/office/drawing/2010/main" val="0"/>
              </a:ext>
            </a:extLst>
          </a:blip>
          <a:srcRect b="3842"/>
          <a:stretch/>
        </p:blipFill>
        <p:spPr>
          <a:xfrm>
            <a:off x="335372" y="582400"/>
            <a:ext cx="15585255" cy="8561600"/>
          </a:xfrm>
          <a:prstGeom prst="rect">
            <a:avLst/>
          </a:prstGeom>
        </p:spPr>
      </p:pic>
      <p:sp>
        <p:nvSpPr>
          <p:cNvPr id="2" name="テキスト ボックス 1">
            <a:extLst>
              <a:ext uri="{FF2B5EF4-FFF2-40B4-BE49-F238E27FC236}">
                <a16:creationId xmlns:a16="http://schemas.microsoft.com/office/drawing/2014/main" id="{05139025-5FCA-96A5-5CF5-12F58E66F918}"/>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世界に広がっています</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3C461439-4275-5C38-43F1-FA8065C83247}"/>
              </a:ext>
            </a:extLst>
          </p:cNvPr>
          <p:cNvSpPr/>
          <p:nvPr/>
        </p:nvSpPr>
        <p:spPr>
          <a:xfrm>
            <a:off x="15505043" y="7971183"/>
            <a:ext cx="417444" cy="1172817"/>
          </a:xfrm>
          <a:prstGeom prst="rect">
            <a:avLst/>
          </a:prstGeom>
          <a:solidFill>
            <a:srgbClr val="EEE7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467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2E669-4A63-8AE4-F4E1-4C8D13C5C762}"/>
              </a:ext>
            </a:extLst>
          </p:cNvPr>
          <p:cNvSpPr>
            <a:spLocks noGrp="1"/>
          </p:cNvSpPr>
          <p:nvPr>
            <p:ph type="title"/>
          </p:nvPr>
        </p:nvSpPr>
        <p:spPr/>
        <p:txBody>
          <a:bodyPr/>
          <a:lstStyle/>
          <a:p>
            <a:endParaRPr kumimoji="1" lang="ja-JP" altLang="en-US"/>
          </a:p>
        </p:txBody>
      </p:sp>
      <p:pic>
        <p:nvPicPr>
          <p:cNvPr id="4" name="図 3" descr="背景パターン, タイムライン&#10;&#10;自動的に生成された説明">
            <a:extLst>
              <a:ext uri="{FF2B5EF4-FFF2-40B4-BE49-F238E27FC236}">
                <a16:creationId xmlns:a16="http://schemas.microsoft.com/office/drawing/2014/main" id="{F066BE8C-4B03-F2F7-EB53-B352217AF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8" y="0"/>
            <a:ext cx="15870264" cy="9144000"/>
          </a:xfrm>
          <a:prstGeom prst="rect">
            <a:avLst/>
          </a:prstGeom>
        </p:spPr>
      </p:pic>
    </p:spTree>
    <p:extLst>
      <p:ext uri="{BB962C8B-B14F-4D97-AF65-F5344CB8AC3E}">
        <p14:creationId xmlns:p14="http://schemas.microsoft.com/office/powerpoint/2010/main" val="2127823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中程度の精度で自動的に生成された説明">
            <a:extLst>
              <a:ext uri="{FF2B5EF4-FFF2-40B4-BE49-F238E27FC236}">
                <a16:creationId xmlns:a16="http://schemas.microsoft.com/office/drawing/2014/main" id="{CEEC541A-69B0-7671-DB58-DD84E15624C4}"/>
              </a:ext>
            </a:extLst>
          </p:cNvPr>
          <p:cNvPicPr>
            <a:picLocks noChangeAspect="1"/>
          </p:cNvPicPr>
          <p:nvPr/>
        </p:nvPicPr>
        <p:blipFill rotWithShape="1">
          <a:blip r:embed="rId2">
            <a:extLst>
              <a:ext uri="{28A0092B-C50C-407E-A947-70E740481C1C}">
                <a14:useLocalDpi xmlns:a14="http://schemas.microsoft.com/office/drawing/2010/main" val="0"/>
              </a:ext>
            </a:extLst>
          </a:blip>
          <a:srcRect b="36671"/>
          <a:stretch/>
        </p:blipFill>
        <p:spPr>
          <a:xfrm>
            <a:off x="-1" y="0"/>
            <a:ext cx="16187703" cy="5295900"/>
          </a:xfrm>
          <a:prstGeom prst="rect">
            <a:avLst/>
          </a:prstGeom>
        </p:spPr>
      </p:pic>
      <p:sp>
        <p:nvSpPr>
          <p:cNvPr id="3" name="テキスト ボックス 2">
            <a:extLst>
              <a:ext uri="{FF2B5EF4-FFF2-40B4-BE49-F238E27FC236}">
                <a16:creationId xmlns:a16="http://schemas.microsoft.com/office/drawing/2014/main" id="{BE25CE5F-A868-7A51-7A5D-F543290F3F74}"/>
              </a:ext>
            </a:extLst>
          </p:cNvPr>
          <p:cNvSpPr txBox="1"/>
          <p:nvPr/>
        </p:nvSpPr>
        <p:spPr>
          <a:xfrm>
            <a:off x="1448619" y="6216122"/>
            <a:ext cx="14807381" cy="830997"/>
          </a:xfrm>
          <a:prstGeom prst="rect">
            <a:avLst/>
          </a:prstGeom>
          <a:noFill/>
        </p:spPr>
        <p:txBody>
          <a:bodyPr wrap="square">
            <a:spAutoFit/>
          </a:bodyPr>
          <a:lstStyle/>
          <a:p>
            <a:r>
              <a:rPr lang="ja-JP" altLang="en-US" sz="2400" dirty="0">
                <a:latin typeface="BIZ UDPゴシック" panose="020B0400000000000000" pitchFamily="50" charset="-128"/>
                <a:ea typeface="BIZ UDPゴシック" panose="020B0400000000000000" pitchFamily="50" charset="-128"/>
              </a:rPr>
              <a:t>ドテラは、</a:t>
            </a:r>
            <a:r>
              <a:rPr lang="ja-JP" altLang="en-US" sz="2400" dirty="0">
                <a:solidFill>
                  <a:srgbClr val="0070C0"/>
                </a:solidFill>
                <a:latin typeface="BIZ UDPゴシック" panose="020B0400000000000000" pitchFamily="50" charset="-128"/>
                <a:ea typeface="BIZ UDPゴシック" panose="020B0400000000000000" pitchFamily="50" charset="-128"/>
              </a:rPr>
              <a:t>最高品質のエッセンシャルオイル</a:t>
            </a:r>
            <a:r>
              <a:rPr lang="ja-JP" altLang="en-US" sz="2400" dirty="0">
                <a:latin typeface="BIZ UDPゴシック" panose="020B0400000000000000" pitchFamily="50" charset="-128"/>
                <a:ea typeface="BIZ UDPゴシック" panose="020B0400000000000000" pitchFamily="50" charset="-128"/>
              </a:rPr>
              <a:t>を供給することに加えて、ドテラオイル生産に貢献する農家</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、収穫者、蒸留者の生活にプラスの変化をもたらすことに取り組んでいます。</a:t>
            </a:r>
          </a:p>
        </p:txBody>
      </p:sp>
    </p:spTree>
    <p:extLst>
      <p:ext uri="{BB962C8B-B14F-4D97-AF65-F5344CB8AC3E}">
        <p14:creationId xmlns:p14="http://schemas.microsoft.com/office/powerpoint/2010/main" val="3645857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DA648E-F157-47D7-F417-0C9B369535C4}"/>
              </a:ext>
            </a:extLst>
          </p:cNvPr>
          <p:cNvPicPr>
            <a:picLocks noChangeAspect="1"/>
          </p:cNvPicPr>
          <p:nvPr/>
        </p:nvPicPr>
        <p:blipFill rotWithShape="1">
          <a:blip r:embed="rId2"/>
          <a:srcRect l="47521" t="23683" r="22122" b="26044"/>
          <a:stretch/>
        </p:blipFill>
        <p:spPr>
          <a:xfrm>
            <a:off x="291787" y="2355930"/>
            <a:ext cx="6163365" cy="5738597"/>
          </a:xfrm>
          <a:prstGeom prst="rect">
            <a:avLst/>
          </a:prstGeom>
        </p:spPr>
      </p:pic>
      <p:sp>
        <p:nvSpPr>
          <p:cNvPr id="4" name="テキスト ボックス 3">
            <a:extLst>
              <a:ext uri="{FF2B5EF4-FFF2-40B4-BE49-F238E27FC236}">
                <a16:creationId xmlns:a16="http://schemas.microsoft.com/office/drawing/2014/main" id="{E9DAA72A-3C47-3AC0-3081-20D833E8E555}"/>
              </a:ext>
            </a:extLst>
          </p:cNvPr>
          <p:cNvSpPr txBox="1"/>
          <p:nvPr/>
        </p:nvSpPr>
        <p:spPr>
          <a:xfrm>
            <a:off x="107969" y="795709"/>
            <a:ext cx="17959733" cy="954107"/>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身体・心・精神の健康を恒常させることができます</a:t>
            </a:r>
            <a:endParaRPr lang="en-US" altLang="ja-JP" sz="2800" dirty="0">
              <a:latin typeface="BIZ UDPゴシック" panose="020B0400000000000000" pitchFamily="50" charset="-128"/>
              <a:ea typeface="BIZ UDPゴシック" panose="020B0400000000000000" pitchFamily="50" charset="-128"/>
            </a:endParaRPr>
          </a:p>
          <a:p>
            <a:r>
              <a:rPr lang="ja-JP" altLang="en-US" sz="2800" i="0" dirty="0">
                <a:effectLst/>
                <a:latin typeface="BIZ UDPゴシック" panose="020B0400000000000000" pitchFamily="50" charset="-128"/>
                <a:ea typeface="BIZ UDPゴシック" panose="020B0400000000000000" pitchFamily="50" charset="-128"/>
              </a:rPr>
              <a:t>睡眠の質の向上・痛みの管理・ストレスの軽減・陣痛・鬱や不安の緩和・細菌・ウィルスとの闘いなど</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87CF9885-147F-E0AD-5660-E9E3A6CC5892}"/>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芳香療法市場</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649770EE-E973-117E-CCD1-6F1D91BEDB2F}"/>
              </a:ext>
            </a:extLst>
          </p:cNvPr>
          <p:cNvSpPr txBox="1"/>
          <p:nvPr/>
        </p:nvSpPr>
        <p:spPr>
          <a:xfrm>
            <a:off x="648115" y="7542825"/>
            <a:ext cx="1218371" cy="369332"/>
          </a:xfrm>
          <a:prstGeom prst="rect">
            <a:avLst/>
          </a:prstGeom>
          <a:solidFill>
            <a:schemeClr val="bg1"/>
          </a:solidFill>
        </p:spPr>
        <p:txBody>
          <a:bodyPr wrap="square">
            <a:spAutoFit/>
          </a:bodyPr>
          <a:lstStyle/>
          <a:p>
            <a:pPr algn="ctr"/>
            <a:r>
              <a:rPr lang="en-US" altLang="ja-JP" i="0" dirty="0">
                <a:solidFill>
                  <a:srgbClr val="0070C0"/>
                </a:solidFill>
                <a:effectLst/>
                <a:latin typeface="BIZ UDPゴシック" panose="020B0400000000000000" pitchFamily="50" charset="-128"/>
                <a:ea typeface="BIZ UDPゴシック" panose="020B0400000000000000" pitchFamily="50" charset="-128"/>
              </a:rPr>
              <a:t>2021</a:t>
            </a:r>
          </a:p>
        </p:txBody>
      </p:sp>
      <p:sp>
        <p:nvSpPr>
          <p:cNvPr id="8" name="テキスト ボックス 7">
            <a:extLst>
              <a:ext uri="{FF2B5EF4-FFF2-40B4-BE49-F238E27FC236}">
                <a16:creationId xmlns:a16="http://schemas.microsoft.com/office/drawing/2014/main" id="{1B705F6B-7515-F9CD-F466-17355C9A5165}"/>
              </a:ext>
            </a:extLst>
          </p:cNvPr>
          <p:cNvSpPr txBox="1"/>
          <p:nvPr/>
        </p:nvSpPr>
        <p:spPr>
          <a:xfrm>
            <a:off x="4667665" y="7542825"/>
            <a:ext cx="1218371" cy="369332"/>
          </a:xfrm>
          <a:prstGeom prst="rect">
            <a:avLst/>
          </a:prstGeom>
          <a:solidFill>
            <a:schemeClr val="bg1"/>
          </a:solidFill>
        </p:spPr>
        <p:txBody>
          <a:bodyPr wrap="square">
            <a:spAutoFit/>
          </a:bodyPr>
          <a:lstStyle/>
          <a:p>
            <a:pPr algn="ctr"/>
            <a:r>
              <a:rPr lang="en-US" altLang="ja-JP" i="0" dirty="0">
                <a:solidFill>
                  <a:srgbClr val="0070C0"/>
                </a:solidFill>
                <a:effectLst/>
                <a:latin typeface="BIZ UDPゴシック" panose="020B0400000000000000" pitchFamily="50" charset="-128"/>
                <a:ea typeface="BIZ UDPゴシック" panose="020B0400000000000000" pitchFamily="50" charset="-128"/>
              </a:rPr>
              <a:t>2030</a:t>
            </a:r>
          </a:p>
        </p:txBody>
      </p:sp>
      <p:sp>
        <p:nvSpPr>
          <p:cNvPr id="9" name="テキスト ボックス 8">
            <a:extLst>
              <a:ext uri="{FF2B5EF4-FFF2-40B4-BE49-F238E27FC236}">
                <a16:creationId xmlns:a16="http://schemas.microsoft.com/office/drawing/2014/main" id="{730C701B-1412-0723-52C2-63BB00F196DF}"/>
              </a:ext>
            </a:extLst>
          </p:cNvPr>
          <p:cNvSpPr txBox="1"/>
          <p:nvPr/>
        </p:nvSpPr>
        <p:spPr>
          <a:xfrm>
            <a:off x="274552" y="2355930"/>
            <a:ext cx="4890644" cy="584775"/>
          </a:xfrm>
          <a:prstGeom prst="rect">
            <a:avLst/>
          </a:prstGeom>
          <a:noFill/>
        </p:spPr>
        <p:txBody>
          <a:bodyPr wrap="square">
            <a:spAutoFit/>
          </a:bodyPr>
          <a:lstStyle/>
          <a:p>
            <a:r>
              <a:rPr lang="ja-JP" altLang="en-US" sz="3200" i="0" dirty="0">
                <a:solidFill>
                  <a:srgbClr val="0070C0"/>
                </a:solidFill>
                <a:effectLst/>
                <a:highlight>
                  <a:srgbClr val="D8E9EC"/>
                </a:highlight>
                <a:latin typeface="BIZ UDPゴシック" panose="020B0400000000000000" pitchFamily="50" charset="-128"/>
                <a:ea typeface="BIZ UDPゴシック" panose="020B0400000000000000" pitchFamily="50" charset="-128"/>
              </a:rPr>
              <a:t>芳香療法の世界市場規模</a:t>
            </a:r>
            <a:endParaRPr lang="en-US" altLang="ja-JP" sz="3200" i="0" dirty="0">
              <a:solidFill>
                <a:srgbClr val="0070C0"/>
              </a:solidFill>
              <a:effectLst/>
              <a:highlight>
                <a:srgbClr val="D8E9EC"/>
              </a:highligh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DEEB8748-C077-F6D0-66D0-E2557464A4D0}"/>
              </a:ext>
            </a:extLst>
          </p:cNvPr>
          <p:cNvSpPr txBox="1"/>
          <p:nvPr/>
        </p:nvSpPr>
        <p:spPr>
          <a:xfrm>
            <a:off x="514785" y="6564516"/>
            <a:ext cx="1485030" cy="461665"/>
          </a:xfrm>
          <a:prstGeom prst="rect">
            <a:avLst/>
          </a:prstGeom>
          <a:noFill/>
        </p:spPr>
        <p:txBody>
          <a:bodyPr wrap="square">
            <a:spAutoFit/>
          </a:bodyPr>
          <a:lstStyle/>
          <a:p>
            <a:r>
              <a:rPr lang="en-US" altLang="ja-JP" sz="2400" dirty="0">
                <a:solidFill>
                  <a:srgbClr val="0070C0"/>
                </a:solidFill>
                <a:latin typeface="BIZ UDPゴシック" panose="020B0400000000000000" pitchFamily="50" charset="-128"/>
                <a:ea typeface="BIZ UDPゴシック" panose="020B0400000000000000" pitchFamily="50" charset="-128"/>
              </a:rPr>
              <a:t>17</a:t>
            </a:r>
            <a:r>
              <a:rPr lang="ja-JP" altLang="en-US" sz="2400" dirty="0">
                <a:solidFill>
                  <a:srgbClr val="0070C0"/>
                </a:solidFill>
                <a:latin typeface="BIZ UDPゴシック" panose="020B0400000000000000" pitchFamily="50" charset="-128"/>
                <a:ea typeface="BIZ UDPゴシック" panose="020B0400000000000000" pitchFamily="50" charset="-128"/>
              </a:rPr>
              <a:t>憶ドル</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70D927F-43A9-CB2D-985D-C6D8F5F2B0CD}"/>
              </a:ext>
            </a:extLst>
          </p:cNvPr>
          <p:cNvSpPr txBox="1"/>
          <p:nvPr/>
        </p:nvSpPr>
        <p:spPr>
          <a:xfrm>
            <a:off x="4573815" y="5225228"/>
            <a:ext cx="1445986" cy="830997"/>
          </a:xfrm>
          <a:prstGeom prst="rect">
            <a:avLst/>
          </a:prstGeom>
          <a:noFill/>
        </p:spPr>
        <p:txBody>
          <a:bodyPr wrap="square">
            <a:spAutoFit/>
          </a:bodyPr>
          <a:lstStyle/>
          <a:p>
            <a:r>
              <a:rPr lang="en-US" altLang="ja-JP" sz="2400" i="0" dirty="0">
                <a:solidFill>
                  <a:srgbClr val="0070C0"/>
                </a:solidFill>
                <a:effectLst/>
                <a:latin typeface="BIZ UDPゴシック" panose="020B0400000000000000" pitchFamily="50" charset="-128"/>
                <a:ea typeface="BIZ UDPゴシック" panose="020B0400000000000000" pitchFamily="50" charset="-128"/>
              </a:rPr>
              <a:t>50</a:t>
            </a:r>
            <a:r>
              <a:rPr lang="ja-JP" altLang="en-US" sz="2400" i="0" dirty="0">
                <a:solidFill>
                  <a:srgbClr val="0070C0"/>
                </a:solidFill>
                <a:effectLst/>
                <a:latin typeface="BIZ UDPゴシック" panose="020B0400000000000000" pitchFamily="50" charset="-128"/>
                <a:ea typeface="BIZ UDPゴシック" panose="020B0400000000000000" pitchFamily="50" charset="-128"/>
              </a:rPr>
              <a:t>憶ドル</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07BD4F65-A3B0-66E5-6CE2-AE3B1BE72EE8}"/>
              </a:ext>
            </a:extLst>
          </p:cNvPr>
          <p:cNvSpPr txBox="1"/>
          <p:nvPr/>
        </p:nvSpPr>
        <p:spPr>
          <a:xfrm>
            <a:off x="6984346" y="3417838"/>
            <a:ext cx="17959733" cy="2308324"/>
          </a:xfrm>
          <a:prstGeom prst="rect">
            <a:avLst/>
          </a:prstGeom>
          <a:noFill/>
        </p:spPr>
        <p:txBody>
          <a:bodyPr wrap="square">
            <a:spAutoFit/>
          </a:bodyPr>
          <a:lstStyle/>
          <a:p>
            <a:r>
              <a:rPr lang="ja-JP" altLang="en-US" sz="3600" i="0" dirty="0">
                <a:solidFill>
                  <a:srgbClr val="0070C0"/>
                </a:solidFill>
                <a:effectLst/>
                <a:latin typeface="BIZ UDPゴシック" panose="020B0400000000000000" pitchFamily="50" charset="-128"/>
                <a:ea typeface="BIZ UDPゴシック" panose="020B0400000000000000" pitchFamily="50" charset="-128"/>
              </a:rPr>
              <a:t>現在　　→　　病気になってから取り入れる</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a:p>
            <a:endParaRPr lang="en-US" altLang="ja-JP" sz="3600" dirty="0">
              <a:solidFill>
                <a:srgbClr val="0070C0"/>
              </a:solidFill>
              <a:latin typeface="BIZ UDPゴシック" panose="020B0400000000000000" pitchFamily="50" charset="-128"/>
              <a:ea typeface="BIZ UDPゴシック" panose="020B0400000000000000" pitchFamily="50" charset="-128"/>
            </a:endParaRPr>
          </a:p>
          <a:p>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3600" dirty="0">
                <a:solidFill>
                  <a:srgbClr val="0070C0"/>
                </a:solidFill>
                <a:latin typeface="BIZ UDPゴシック" panose="020B0400000000000000" pitchFamily="50" charset="-128"/>
                <a:ea typeface="BIZ UDPゴシック" panose="020B0400000000000000" pitchFamily="50" charset="-128"/>
              </a:rPr>
              <a:t>本来　　→　　日常から取り入れる予防医学</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1342458-3A64-0C93-C97D-6B78519FA637}"/>
              </a:ext>
            </a:extLst>
          </p:cNvPr>
          <p:cNvSpPr txBox="1"/>
          <p:nvPr/>
        </p:nvSpPr>
        <p:spPr>
          <a:xfrm>
            <a:off x="6984346" y="2617539"/>
            <a:ext cx="17959733" cy="646331"/>
          </a:xfrm>
          <a:prstGeom prst="rect">
            <a:avLst/>
          </a:prstGeom>
          <a:noFill/>
        </p:spPr>
        <p:txBody>
          <a:bodyPr wrap="square">
            <a:spAutoFit/>
          </a:bodyPr>
          <a:lstStyle/>
          <a:p>
            <a:r>
              <a:rPr lang="ja-JP" altLang="en-US" sz="3600" i="0" dirty="0">
                <a:solidFill>
                  <a:srgbClr val="0070C0"/>
                </a:solidFill>
                <a:effectLst/>
                <a:highlight>
                  <a:srgbClr val="D8E9EC"/>
                </a:highlight>
                <a:latin typeface="BIZ UDPゴシック" panose="020B0400000000000000" pitchFamily="50" charset="-128"/>
                <a:ea typeface="BIZ UDPゴシック" panose="020B0400000000000000" pitchFamily="50" charset="-128"/>
              </a:rPr>
              <a:t>日本では</a:t>
            </a:r>
            <a:endParaRPr lang="en-US" altLang="ja-JP" sz="3600" i="0" dirty="0">
              <a:solidFill>
                <a:srgbClr val="0070C0"/>
              </a:solidFill>
              <a:effectLst/>
              <a:highlight>
                <a:srgbClr val="D8E9EC"/>
              </a:highligh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1147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A8A18CF-CB86-D781-E863-BC66EE6D32D5}"/>
              </a:ext>
            </a:extLst>
          </p:cNvPr>
          <p:cNvSpPr txBox="1"/>
          <p:nvPr/>
        </p:nvSpPr>
        <p:spPr>
          <a:xfrm>
            <a:off x="405375" y="1572228"/>
            <a:ext cx="15139219" cy="7704673"/>
          </a:xfrm>
          <a:prstGeom prst="rect">
            <a:avLst/>
          </a:prstGeom>
          <a:noFill/>
        </p:spPr>
        <p:txBody>
          <a:bodyPr wrap="square">
            <a:spAutoFit/>
          </a:bodyPr>
          <a:lstStyle/>
          <a:p>
            <a:pPr algn="l"/>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天然由来の揮発性芳香化合物は</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植物の種、樹皮、茎、根、花、葉、</a:t>
            </a:r>
            <a:endParaRPr lang="en-US" altLang="ja-JP" sz="2400" b="0" i="0" dirty="0">
              <a:solidFill>
                <a:srgbClr val="0070C0"/>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その他の部位に含まれ</a:t>
            </a:r>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かぐわしく強い香りを放ちます。</a:t>
            </a:r>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エッセンシャルオイルは</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植物に独特の香りを与え</a:t>
            </a:r>
            <a:endParaRPr lang="en-US" altLang="ja-JP" sz="2400" b="0" i="0" dirty="0">
              <a:solidFill>
                <a:srgbClr val="0070C0"/>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鳥や昆虫を引き寄せ受粉を助ける役目</a:t>
            </a:r>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を果たしています。</a:t>
            </a:r>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自然の中で採取された植物を原料として高純度にエキスを抽出した天然成分１００％のオイルのことを言います</a:t>
            </a:r>
            <a:endParaRPr lang="en-US" altLang="ja-JP" sz="2400" b="0" i="0" dirty="0">
              <a:solidFill>
                <a:schemeClr val="tx1">
                  <a:lumMod val="65000"/>
                  <a:lumOff val="35000"/>
                </a:schemeClr>
              </a:solidFill>
              <a:effectLst/>
              <a:latin typeface="BIZ UDPゴシック" panose="020B0400000000000000" pitchFamily="50" charset="-128"/>
              <a:ea typeface="BIZ UDPゴシック" panose="020B0400000000000000" pitchFamily="50" charset="-128"/>
            </a:endParaRPr>
          </a:p>
          <a:p>
            <a:pPr algn="l"/>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その本来の働きと香りに加え、エッセンシャルオイルの有用性は</a:t>
            </a:r>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食物の調理や美容、ヘルスケアなど、人々の暮らしに長い間利用されてきました。</a:t>
            </a:r>
            <a:endParaRPr lang="en-US" altLang="ja-JP" sz="2400" b="0" i="0" dirty="0">
              <a:solidFill>
                <a:srgbClr val="0070C0"/>
              </a:solidFill>
              <a:effectLst/>
              <a:latin typeface="BIZ UDPゴシック" panose="020B0400000000000000" pitchFamily="50" charset="-128"/>
              <a:ea typeface="BIZ UDPゴシック" panose="020B0400000000000000" pitchFamily="50" charset="-128"/>
            </a:endParaRPr>
          </a:p>
          <a:p>
            <a:pPr algn="l"/>
            <a:endParaRPr lang="ja-JP" altLang="en-US" sz="2400" b="0" i="0" dirty="0">
              <a:solidFill>
                <a:srgbClr val="354657"/>
              </a:solidFill>
              <a:effectLst/>
              <a:latin typeface="BIZ UDPゴシック" panose="020B0400000000000000" pitchFamily="50" charset="-128"/>
              <a:ea typeface="BIZ UDPゴシック" panose="020B0400000000000000" pitchFamily="50" charset="-128"/>
            </a:endParaRPr>
          </a:p>
          <a:p>
            <a:pPr algn="l" rtl="0">
              <a:spcBef>
                <a:spcPts val="0"/>
              </a:spcBef>
              <a:spcAft>
                <a:spcPts val="800"/>
              </a:spcAft>
            </a:pPr>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固体または液体の状態から、すばやく気体に変わる有機成分</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rtl="0">
              <a:spcBef>
                <a:spcPts val="0"/>
              </a:spcBef>
              <a:spcAft>
                <a:spcPts val="800"/>
              </a:spcAft>
            </a:pPr>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エッセンシャルオイルを構成する芳香化合物には、空気中にすばやく拡散し、鼻の嗅覚センサーを直接刺激するという物理的・化学的性質があります。</a:t>
            </a:r>
            <a:endParaRPr lang="en-US" altLang="ja-JP" sz="2400" b="0" i="0" dirty="0">
              <a:solidFill>
                <a:srgbClr val="354657"/>
              </a:solidFill>
              <a:effectLst/>
              <a:latin typeface="BIZ UDPゴシック" panose="020B0400000000000000" pitchFamily="50" charset="-128"/>
              <a:ea typeface="BIZ UDPゴシック" panose="020B0400000000000000" pitchFamily="50" charset="-128"/>
            </a:endParaRPr>
          </a:p>
          <a:p>
            <a:pPr algn="l" rtl="0">
              <a:spcBef>
                <a:spcPts val="0"/>
              </a:spcBef>
              <a:spcAft>
                <a:spcPts val="800"/>
              </a:spcAft>
            </a:pPr>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rtl="0">
              <a:spcBef>
                <a:spcPts val="0"/>
              </a:spcBef>
              <a:spcAft>
                <a:spcPts val="800"/>
              </a:spcAft>
            </a:pPr>
            <a:r>
              <a:rPr lang="ja-JP" altLang="en-US" sz="2400" b="0" i="0" dirty="0">
                <a:solidFill>
                  <a:srgbClr val="354657"/>
                </a:solidFill>
                <a:effectLst/>
                <a:latin typeface="BIZ UDPゴシック" panose="020B0400000000000000" pitchFamily="50" charset="-128"/>
                <a:ea typeface="BIZ UDPゴシック" panose="020B0400000000000000" pitchFamily="50" charset="-128"/>
              </a:rPr>
              <a:t>このユニークな特性は</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アロマテラピーに取り入れられ、心身を健やかに整えるのに利用されています。</a:t>
            </a:r>
          </a:p>
          <a:p>
            <a:pPr algn="l"/>
            <a:r>
              <a:rPr lang="ja-JP" altLang="en-US" sz="3600" b="0" i="0" dirty="0">
                <a:solidFill>
                  <a:srgbClr val="FF1E6B"/>
                </a:solidFill>
                <a:effectLst/>
                <a:latin typeface="BIZ UDPゴシック" panose="020B0400000000000000" pitchFamily="50" charset="-128"/>
                <a:ea typeface="BIZ UDPゴシック" panose="020B0400000000000000" pitchFamily="50" charset="-128"/>
              </a:rPr>
              <a:t>エッセンシャルオイルは心と身体の健康維持に幅広く利用できます。</a:t>
            </a:r>
            <a:endParaRPr lang="en-US" altLang="ja-JP" sz="3600" b="0" i="0" dirty="0">
              <a:solidFill>
                <a:srgbClr val="FF1E6B"/>
              </a:solidFill>
              <a:effectLst/>
              <a:latin typeface="BIZ UDPゴシック" panose="020B0400000000000000" pitchFamily="50" charset="-128"/>
              <a:ea typeface="BIZ UDPゴシック" panose="020B0400000000000000" pitchFamily="50" charset="-128"/>
            </a:endParaRPr>
          </a:p>
          <a:p>
            <a:pPr algn="l"/>
            <a:endParaRPr lang="en-US" altLang="ja-JP" sz="2400" dirty="0">
              <a:solidFill>
                <a:srgbClr val="354657"/>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0CC96C98-133F-22D3-2437-05F96F419143}"/>
              </a:ext>
            </a:extLst>
          </p:cNvPr>
          <p:cNvPicPr>
            <a:picLocks noChangeAspect="1"/>
          </p:cNvPicPr>
          <p:nvPr/>
        </p:nvPicPr>
        <p:blipFill rotWithShape="1">
          <a:blip r:embed="rId2"/>
          <a:srcRect t="24597" r="52166" b="39516"/>
          <a:stretch/>
        </p:blipFill>
        <p:spPr>
          <a:xfrm>
            <a:off x="10032283" y="531031"/>
            <a:ext cx="6223717" cy="2625213"/>
          </a:xfrm>
          <a:prstGeom prst="rect">
            <a:avLst/>
          </a:prstGeom>
        </p:spPr>
      </p:pic>
      <p:sp>
        <p:nvSpPr>
          <p:cNvPr id="10" name="テキスト ボックス 9">
            <a:extLst>
              <a:ext uri="{FF2B5EF4-FFF2-40B4-BE49-F238E27FC236}">
                <a16:creationId xmlns:a16="http://schemas.microsoft.com/office/drawing/2014/main" id="{7B1B0706-D9D5-3290-FE6F-AE9514FC7C64}"/>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hlinkClick r:id="rId3"/>
              </a:rPr>
              <a:t>エッセンシャルオイル</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8216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A8C894A-3149-9821-43E2-063AED63A9D3}"/>
              </a:ext>
            </a:extLst>
          </p:cNvPr>
          <p:cNvPicPr>
            <a:picLocks noChangeAspect="1"/>
          </p:cNvPicPr>
          <p:nvPr/>
        </p:nvPicPr>
        <p:blipFill rotWithShape="1">
          <a:blip r:embed="rId2"/>
          <a:srcRect l="9199" t="21958" r="10127" b="6772"/>
          <a:stretch/>
        </p:blipFill>
        <p:spPr>
          <a:xfrm>
            <a:off x="6219693" y="828622"/>
            <a:ext cx="10036307" cy="4984956"/>
          </a:xfrm>
          <a:prstGeom prst="rect">
            <a:avLst/>
          </a:prstGeom>
        </p:spPr>
      </p:pic>
      <p:pic>
        <p:nvPicPr>
          <p:cNvPr id="6" name="図 5">
            <a:extLst>
              <a:ext uri="{FF2B5EF4-FFF2-40B4-BE49-F238E27FC236}">
                <a16:creationId xmlns:a16="http://schemas.microsoft.com/office/drawing/2014/main" id="{567A1747-900F-2358-8102-555D4F093997}"/>
              </a:ext>
            </a:extLst>
          </p:cNvPr>
          <p:cNvPicPr>
            <a:picLocks noChangeAspect="1"/>
          </p:cNvPicPr>
          <p:nvPr/>
        </p:nvPicPr>
        <p:blipFill>
          <a:blip r:embed="rId3"/>
          <a:stretch>
            <a:fillRect/>
          </a:stretch>
        </p:blipFill>
        <p:spPr>
          <a:xfrm>
            <a:off x="0" y="2078355"/>
            <a:ext cx="6156356" cy="4544840"/>
          </a:xfrm>
          <a:prstGeom prst="rect">
            <a:avLst/>
          </a:prstGeom>
        </p:spPr>
      </p:pic>
      <p:sp>
        <p:nvSpPr>
          <p:cNvPr id="7" name="テキスト ボックス 6">
            <a:extLst>
              <a:ext uri="{FF2B5EF4-FFF2-40B4-BE49-F238E27FC236}">
                <a16:creationId xmlns:a16="http://schemas.microsoft.com/office/drawing/2014/main" id="{9636E8E5-069F-DCAC-293D-A7845F0F3D44}"/>
              </a:ext>
            </a:extLst>
          </p:cNvPr>
          <p:cNvSpPr txBox="1"/>
          <p:nvPr/>
        </p:nvSpPr>
        <p:spPr>
          <a:xfrm>
            <a:off x="0" y="-2375"/>
            <a:ext cx="16256000" cy="830997"/>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p:spPr>
        <p:txBody>
          <a:bodyPr wrap="square">
            <a:spAutoFit/>
          </a:bodyPr>
          <a:lstStyle/>
          <a:p>
            <a:pPr algn="ctr"/>
            <a:r>
              <a:rPr lang="ja-JP" altLang="en-US" sz="4800" dirty="0">
                <a:solidFill>
                  <a:srgbClr val="0070C0"/>
                </a:solidFill>
                <a:latin typeface="BIZ UDPゴシック" panose="020B0400000000000000" pitchFamily="50" charset="-128"/>
                <a:ea typeface="BIZ UDPゴシック" panose="020B0400000000000000" pitchFamily="50" charset="-128"/>
              </a:rPr>
              <a:t>エッセンシャルオイル　・　ミネラル</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2E9F8B30-EEE3-88AE-E8ED-E0F746BF11CB}"/>
              </a:ext>
            </a:extLst>
          </p:cNvPr>
          <p:cNvPicPr>
            <a:picLocks noChangeAspect="1"/>
          </p:cNvPicPr>
          <p:nvPr/>
        </p:nvPicPr>
        <p:blipFill rotWithShape="1">
          <a:blip r:embed="rId4"/>
          <a:srcRect t="24597" r="52166" b="39516"/>
          <a:stretch/>
        </p:blipFill>
        <p:spPr>
          <a:xfrm>
            <a:off x="8360411" y="5813578"/>
            <a:ext cx="7895589" cy="3330422"/>
          </a:xfrm>
          <a:prstGeom prst="rect">
            <a:avLst/>
          </a:prstGeom>
        </p:spPr>
      </p:pic>
      <p:pic>
        <p:nvPicPr>
          <p:cNvPr id="5" name="Picture 10">
            <a:extLst>
              <a:ext uri="{FF2B5EF4-FFF2-40B4-BE49-F238E27FC236}">
                <a16:creationId xmlns:a16="http://schemas.microsoft.com/office/drawing/2014/main" id="{FD998E77-8377-3CD2-31EE-1C163B2DC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760" y="6881952"/>
            <a:ext cx="1521234" cy="220122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テーブルの上の花瓶に入った花&#10;&#10;自動的に生成された説明">
            <a:extLst>
              <a:ext uri="{FF2B5EF4-FFF2-40B4-BE49-F238E27FC236}">
                <a16:creationId xmlns:a16="http://schemas.microsoft.com/office/drawing/2014/main" id="{1553D626-D276-41F6-A009-78D4AD4CF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692" y="3950732"/>
            <a:ext cx="4562607" cy="5231620"/>
          </a:xfrm>
          <a:prstGeom prst="rect">
            <a:avLst/>
          </a:prstGeom>
        </p:spPr>
      </p:pic>
      <p:pic>
        <p:nvPicPr>
          <p:cNvPr id="3" name="Picture 6">
            <a:extLst>
              <a:ext uri="{FF2B5EF4-FFF2-40B4-BE49-F238E27FC236}">
                <a16:creationId xmlns:a16="http://schemas.microsoft.com/office/drawing/2014/main" id="{F4874A38-ADBA-40F3-4015-4D0091C018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679"/>
          <a:stretch/>
        </p:blipFill>
        <p:spPr bwMode="auto">
          <a:xfrm>
            <a:off x="3907131" y="6881952"/>
            <a:ext cx="1242201" cy="22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71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085DA85-654F-F822-4B63-56C7E6F2FE37}"/>
              </a:ext>
            </a:extLst>
          </p:cNvPr>
          <p:cNvSpPr txBox="1"/>
          <p:nvPr/>
        </p:nvSpPr>
        <p:spPr>
          <a:xfrm>
            <a:off x="552450" y="1021140"/>
            <a:ext cx="15373350" cy="6740307"/>
          </a:xfrm>
          <a:prstGeom prst="rect">
            <a:avLst/>
          </a:prstGeom>
          <a:noFill/>
        </p:spPr>
        <p:txBody>
          <a:bodyPr wrap="square">
            <a:spAutoFit/>
          </a:bodyPr>
          <a:lstStyle/>
          <a:p>
            <a:pPr algn="l"/>
            <a:r>
              <a:rPr lang="ja-JP" altLang="en-US" sz="2400" b="0" i="0" dirty="0">
                <a:solidFill>
                  <a:srgbClr val="FF1E6B"/>
                </a:solidFill>
                <a:effectLst/>
                <a:latin typeface="BIZ UDPゴシック" panose="020B0400000000000000" pitchFamily="50" charset="-128"/>
                <a:ea typeface="BIZ UDPゴシック" panose="020B0400000000000000" pitchFamily="50" charset="-128"/>
              </a:rPr>
              <a:t>◆　治療に</a:t>
            </a:r>
          </a:p>
          <a:p>
            <a:pPr algn="l"/>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古代から暮らしの中で使われ続けています。ヨーロッパやアメリカにおいて医療に使われて</a:t>
            </a:r>
            <a:r>
              <a:rPr lang="ja-JP" altLang="en-US" sz="2400" dirty="0">
                <a:solidFill>
                  <a:srgbClr val="222222"/>
                </a:solidFill>
                <a:latin typeface="BIZ UDPゴシック" panose="020B0400000000000000" pitchFamily="50" charset="-128"/>
                <a:ea typeface="BIZ UDPゴシック" panose="020B0400000000000000" pitchFamily="50" charset="-128"/>
              </a:rPr>
              <a:t>います</a:t>
            </a: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a:t>
            </a:r>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日本でも医療に取り入れたり、治療院などで使用されています。</a:t>
            </a:r>
          </a:p>
          <a:p>
            <a:pPr algn="l"/>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FF1E6B"/>
                </a:solidFill>
                <a:effectLst/>
                <a:latin typeface="BIZ UDPゴシック" panose="020B0400000000000000" pitchFamily="50" charset="-128"/>
                <a:ea typeface="BIZ UDPゴシック" panose="020B0400000000000000" pitchFamily="50" charset="-128"/>
              </a:rPr>
              <a:t>◆　健康維持に</a:t>
            </a:r>
          </a:p>
          <a:p>
            <a:pPr algn="l"/>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香りを嗅ぐと香りの分子が電気信号に変わりダイレクトに大脳辺縁系に伝わり、視床下部に届き</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pPr algn="l"/>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自律神経、免疫、ホルモンをコントロールします。</a:t>
            </a:r>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r>
              <a:rPr lang="ja-JP" altLang="en-US" sz="2400" b="0" i="0" dirty="0">
                <a:solidFill>
                  <a:srgbClr val="313131"/>
                </a:solidFill>
                <a:effectLst/>
                <a:latin typeface="BIZ UDPゴシック" panose="020B0400000000000000" pitchFamily="50" charset="-128"/>
                <a:ea typeface="BIZ UDPゴシック" panose="020B0400000000000000" pitchFamily="50" charset="-128"/>
              </a:rPr>
              <a:t>嗅覚→大脳辺縁系→視床下部　へと伝わります</a:t>
            </a:r>
          </a:p>
          <a:p>
            <a:pPr algn="l"/>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香りは０</a:t>
            </a:r>
            <a:r>
              <a:rPr lang="en-US" altLang="ja-JP" sz="2400" b="0" i="0" dirty="0">
                <a:solidFill>
                  <a:srgbClr val="222222"/>
                </a:solidFill>
                <a:effectLst/>
                <a:latin typeface="BIZ UDPゴシック" panose="020B0400000000000000" pitchFamily="50" charset="-128"/>
                <a:ea typeface="BIZ UDPゴシック" panose="020B0400000000000000" pitchFamily="50" charset="-128"/>
              </a:rPr>
              <a:t>.2</a:t>
            </a: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秒で脳に伝わり、直接大脳辺縁系にダイレクトに作用し、３０秒で血流へ到着します。</a:t>
            </a:r>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嗅覚は「五感」で唯一記憶がよびさまされる器官です。</a:t>
            </a:r>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感情に働きかけるので、不安になったら香りを嗅ぐのがいちばんといわれています。</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pPr algn="l"/>
            <a:endParaRPr lang="en-US" altLang="ja-JP" sz="2400" dirty="0">
              <a:solidFill>
                <a:srgbClr val="FF1E6B"/>
              </a:solidFill>
              <a:latin typeface="BIZ UDPゴシック" panose="020B0400000000000000" pitchFamily="50" charset="-128"/>
              <a:ea typeface="BIZ UDPゴシック" panose="020B0400000000000000" pitchFamily="50" charset="-128"/>
            </a:endParaRPr>
          </a:p>
          <a:p>
            <a:pPr algn="l"/>
            <a:r>
              <a:rPr lang="ja-JP" altLang="en-US" sz="2400" i="0" dirty="0">
                <a:effectLst/>
                <a:latin typeface="BIZ UDPゴシック" panose="020B0400000000000000" pitchFamily="50" charset="-128"/>
                <a:ea typeface="BIZ UDPゴシック" panose="020B0400000000000000" pitchFamily="50" charset="-128"/>
              </a:rPr>
              <a:t>肌の奥まで浸透し全身へ伝わります</a:t>
            </a:r>
          </a:p>
          <a:p>
            <a:pPr algn="l"/>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エッセンシャルオイルは肌の表皮と真皮の間の保護膜から浸透し血管やリンパ管の中に取り込まれ、血管やリンパ管を通して全身へと送られます。</a:t>
            </a:r>
          </a:p>
          <a:p>
            <a:pPr algn="l"/>
            <a:br>
              <a:rPr lang="ja-JP" altLang="en-US" sz="2400" b="0" i="0" dirty="0">
                <a:solidFill>
                  <a:srgbClr val="222222"/>
                </a:solidFill>
                <a:effectLst/>
                <a:latin typeface="BIZ UDPゴシック" panose="020B0400000000000000" pitchFamily="50" charset="-128"/>
                <a:ea typeface="BIZ UDPゴシック" panose="020B0400000000000000" pitchFamily="50" charset="-128"/>
              </a:rPr>
            </a:br>
            <a:endParaRPr lang="ja-JP" altLang="en-US" sz="24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C222B4E-D35D-B963-6BAC-9FDB2C096FF7}"/>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さまざまな症状に</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17606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5A25A10-F43D-9668-7690-E85AACCF0AC9}"/>
              </a:ext>
            </a:extLst>
          </p:cNvPr>
          <p:cNvSpPr txBox="1"/>
          <p:nvPr/>
        </p:nvSpPr>
        <p:spPr>
          <a:xfrm>
            <a:off x="-2" y="9237017"/>
            <a:ext cx="15139219" cy="461665"/>
          </a:xfrm>
          <a:prstGeom prst="rect">
            <a:avLst/>
          </a:prstGeom>
          <a:noFill/>
        </p:spPr>
        <p:txBody>
          <a:bodyPr wrap="square">
            <a:spAutoFit/>
          </a:bodyPr>
          <a:lstStyle/>
          <a:p>
            <a:pPr algn="l"/>
            <a:r>
              <a:rPr lang="ja-JP" altLang="en-US" sz="2400" dirty="0">
                <a:solidFill>
                  <a:srgbClr val="354657"/>
                </a:solidFill>
                <a:latin typeface="BIZ UDPゴシック" panose="020B0400000000000000" pitchFamily="50" charset="-128"/>
                <a:ea typeface="BIZ UDPゴシック" panose="020B0400000000000000" pitchFamily="50" charset="-128"/>
              </a:rPr>
              <a:t>エッセンシャルオイル　有名なメーカー</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6183449-8126-B3B2-111F-9FB7148D5512}"/>
              </a:ext>
            </a:extLst>
          </p:cNvPr>
          <p:cNvSpPr txBox="1"/>
          <p:nvPr/>
        </p:nvSpPr>
        <p:spPr>
          <a:xfrm>
            <a:off x="-1" y="9698682"/>
            <a:ext cx="15139219" cy="1569660"/>
          </a:xfrm>
          <a:prstGeom prst="rect">
            <a:avLst/>
          </a:prstGeom>
          <a:noFill/>
        </p:spPr>
        <p:txBody>
          <a:bodyPr wrap="square">
            <a:spAutoFit/>
          </a:bodyPr>
          <a:lstStyle/>
          <a:p>
            <a:pPr algn="l"/>
            <a:r>
              <a:rPr lang="ja-JP" altLang="en-US" sz="2400" dirty="0">
                <a:solidFill>
                  <a:srgbClr val="354657"/>
                </a:solidFill>
                <a:latin typeface="BIZ UDPゴシック" panose="020B0400000000000000" pitchFamily="50" charset="-128"/>
                <a:ea typeface="BIZ UDPゴシック" panose="020B0400000000000000" pitchFamily="50" charset="-128"/>
              </a:rPr>
              <a:t>ニールズヤード　レメディーズ（イギリス老舗ブランド）</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a:r>
              <a:rPr lang="ja-JP" altLang="en-US" sz="2400" dirty="0">
                <a:solidFill>
                  <a:srgbClr val="354657"/>
                </a:solidFill>
                <a:latin typeface="BIZ UDPゴシック" panose="020B0400000000000000" pitchFamily="50" charset="-128"/>
                <a:ea typeface="BIZ UDPゴシック" panose="020B0400000000000000" pitchFamily="50" charset="-128"/>
              </a:rPr>
              <a:t>生活の木</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a:r>
              <a:rPr lang="ja-JP" altLang="en-US" sz="2400" dirty="0">
                <a:solidFill>
                  <a:srgbClr val="354657"/>
                </a:solidFill>
                <a:latin typeface="BIZ UDPゴシック" panose="020B0400000000000000" pitchFamily="50" charset="-128"/>
                <a:ea typeface="BIZ UDPゴシック" panose="020B0400000000000000" pitchFamily="50" charset="-128"/>
              </a:rPr>
              <a:t>フレーバーライフ</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a:p>
            <a:pPr algn="l"/>
            <a:r>
              <a:rPr lang="ja-JP" altLang="en-US" sz="2400" dirty="0">
                <a:solidFill>
                  <a:srgbClr val="354657"/>
                </a:solidFill>
                <a:latin typeface="BIZ UDPゴシック" panose="020B0400000000000000" pitchFamily="50" charset="-128"/>
                <a:ea typeface="BIZ UDPゴシック" panose="020B0400000000000000" pitchFamily="50" charset="-128"/>
              </a:rPr>
              <a:t>エンハーブ</a:t>
            </a:r>
            <a:endParaRPr lang="en-US" altLang="ja-JP" sz="2400" dirty="0">
              <a:solidFill>
                <a:srgbClr val="354657"/>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6CE567D-8E9D-09E0-360B-3018C110984E}"/>
              </a:ext>
            </a:extLst>
          </p:cNvPr>
          <p:cNvSpPr txBox="1"/>
          <p:nvPr/>
        </p:nvSpPr>
        <p:spPr>
          <a:xfrm>
            <a:off x="424425" y="1573381"/>
            <a:ext cx="15139219" cy="5262979"/>
          </a:xfrm>
          <a:prstGeom prst="rect">
            <a:avLst/>
          </a:prstGeom>
          <a:noFill/>
        </p:spPr>
        <p:txBody>
          <a:bodyPr wrap="square">
            <a:spAutoFit/>
          </a:bodyPr>
          <a:lstStyle/>
          <a:p>
            <a: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t>ドテラのオイルは安全性が高いので</a:t>
            </a:r>
            <a:r>
              <a:rPr lang="ja-JP" altLang="en-US" sz="2400" dirty="0">
                <a:solidFill>
                  <a:srgbClr val="0070C0"/>
                </a:solidFill>
                <a:latin typeface="BIZ UDPゴシック" panose="020B0400000000000000" pitchFamily="50" charset="-128"/>
                <a:ea typeface="BIZ UDPゴシック" panose="020B0400000000000000" pitchFamily="50" charset="-128"/>
              </a:rPr>
              <a:t>原液を直接肌に塗布することもでき、飲用として体内に取り込むことも</a:t>
            </a:r>
            <a: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t>出来ます。</a:t>
            </a:r>
            <a:endParaRPr lang="en-US" altLang="ja-JP" sz="2400"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endParaRPr lang="en-US" altLang="ja-JP" sz="2400"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t>天然原料からつくった高品質なエッセンシャルオイルにはさまざまな薬理効果があり、これらを正しく使えば自分で</a:t>
            </a:r>
            <a:r>
              <a:rPr lang="ja-JP" altLang="en-US" sz="2400" dirty="0">
                <a:solidFill>
                  <a:srgbClr val="0070C0"/>
                </a:solidFill>
                <a:latin typeface="BIZ UDPゴシック" panose="020B0400000000000000" pitchFamily="50" charset="-128"/>
                <a:ea typeface="BIZ UDPゴシック" panose="020B0400000000000000" pitchFamily="50" charset="-128"/>
              </a:rPr>
              <a:t>自分の体をケアし、健康に暮らすことができます</a:t>
            </a:r>
            <a:endParaRPr lang="en-US" altLang="ja-JP" sz="2400" dirty="0">
              <a:solidFill>
                <a:srgbClr val="0070C0"/>
              </a:solidFill>
              <a:latin typeface="BIZ UDPゴシック" panose="020B0400000000000000" pitchFamily="50" charset="-128"/>
              <a:ea typeface="BIZ UDPゴシック" panose="020B0400000000000000" pitchFamily="50" charset="-128"/>
            </a:endParaRPr>
          </a:p>
          <a:p>
            <a:b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br>
            <a:b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br>
            <a:r>
              <a:rPr lang="ja-JP" altLang="en-US" sz="2400" dirty="0">
                <a:solidFill>
                  <a:schemeClr val="tx1">
                    <a:lumMod val="85000"/>
                    <a:lumOff val="15000"/>
                  </a:schemeClr>
                </a:solidFill>
                <a:latin typeface="BIZ UDPゴシック" panose="020B0400000000000000" pitchFamily="50" charset="-128"/>
                <a:ea typeface="BIZ UDPゴシック" panose="020B0400000000000000" pitchFamily="50" charset="-128"/>
              </a:rPr>
              <a:t>嗅覚を通してからだを治癒へ導くアロマテラピーは多くのかたが知っていると思いますが、身体に塗布することで治癒へ導くエッセンシャルオイルはあまり知られていないと思うので、今回はピュアエッセンシャルオイルの魅力をお伝えしたいと思います。</a:t>
            </a:r>
            <a:endParaRPr lang="en-US" altLang="ja-JP" sz="2400"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lang="ja-JP" altLang="en-US" sz="2400" b="0" i="0" dirty="0">
                <a:solidFill>
                  <a:schemeClr val="tx1">
                    <a:lumMod val="65000"/>
                    <a:lumOff val="35000"/>
                  </a:schemeClr>
                </a:solidFill>
                <a:effectLst/>
                <a:latin typeface="BIZ UDPゴシック" panose="020B0400000000000000" pitchFamily="50" charset="-128"/>
                <a:ea typeface="BIZ UDPゴシック" panose="020B0400000000000000" pitchFamily="50" charset="-128"/>
              </a:rPr>
              <a:t>抽出されたエッセンシャルオイルは、</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増量物などの添加物や、農薬、不純物などが含まれていないか</a:t>
            </a:r>
            <a:r>
              <a:rPr lang="en-US" altLang="ja-JP" sz="2400" b="0" i="0" dirty="0">
                <a:solidFill>
                  <a:srgbClr val="0070C0"/>
                </a:solidFill>
                <a:effectLst/>
                <a:latin typeface="BIZ UDPゴシック" panose="020B0400000000000000" pitchFamily="50" charset="-128"/>
                <a:ea typeface="BIZ UDPゴシック" panose="020B0400000000000000" pitchFamily="50" charset="-128"/>
              </a:rPr>
              <a:t>CPTG</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基準</a:t>
            </a:r>
            <a:r>
              <a:rPr lang="ja-JP" altLang="en-US" sz="2400" b="0" i="0" dirty="0">
                <a:solidFill>
                  <a:schemeClr val="tx1">
                    <a:lumMod val="65000"/>
                    <a:lumOff val="35000"/>
                  </a:schemeClr>
                </a:solidFill>
                <a:effectLst/>
                <a:latin typeface="BIZ UDPゴシック" panose="020B0400000000000000" pitchFamily="50" charset="-128"/>
                <a:ea typeface="BIZ UDPゴシック" panose="020B0400000000000000" pitchFamily="50" charset="-128"/>
              </a:rPr>
              <a:t>（エッセンシャルオイルの品質を保証するためにドテラが設けた独自の基準）により分析試験が行われ</a:t>
            </a:r>
            <a:r>
              <a:rPr lang="ja-JP" altLang="en-US" sz="2400" b="0" i="0" dirty="0">
                <a:solidFill>
                  <a:srgbClr val="0070C0"/>
                </a:solidFill>
                <a:effectLst/>
                <a:latin typeface="BIZ UDPゴシック" panose="020B0400000000000000" pitchFamily="50" charset="-128"/>
                <a:ea typeface="BIZ UDPゴシック" panose="020B0400000000000000" pitchFamily="50" charset="-128"/>
              </a:rPr>
              <a:t>基準を満たしたものだけが製品となります</a:t>
            </a:r>
            <a:endParaRPr lang="ja-JP" altLang="en-US" sz="2400" dirty="0">
              <a:solidFill>
                <a:srgbClr val="0070C0"/>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3D978B66-3D9C-6176-4C8C-7AD6A4FABE45}"/>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3200" dirty="0">
                <a:solidFill>
                  <a:srgbClr val="0070C0"/>
                </a:solidFill>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ドテラの</a:t>
            </a:r>
            <a:r>
              <a:rPr lang="en-US" altLang="ja-JP" sz="3200" dirty="0">
                <a:solidFill>
                  <a:srgbClr val="0070C0"/>
                </a:solidFill>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エッセンシャルオイル</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61BAF022-C7EA-3E98-2127-5FE4465B10BB}"/>
              </a:ext>
            </a:extLst>
          </p:cNvPr>
          <p:cNvSpPr txBox="1"/>
          <p:nvPr/>
        </p:nvSpPr>
        <p:spPr>
          <a:xfrm>
            <a:off x="4977375" y="582400"/>
            <a:ext cx="14807381" cy="523220"/>
          </a:xfrm>
          <a:prstGeom prst="rect">
            <a:avLst/>
          </a:prstGeom>
          <a:noFill/>
        </p:spPr>
        <p:txBody>
          <a:bodyPr wrap="square">
            <a:spAutoFit/>
          </a:bodyPr>
          <a:lstStyle/>
          <a:p>
            <a:r>
              <a:rPr lang="ja-JP" altLang="en-US" sz="2800" dirty="0">
                <a:solidFill>
                  <a:srgbClr val="0070C0"/>
                </a:solidFill>
                <a:latin typeface="BIZ UDPゴシック" panose="020B0400000000000000" pitchFamily="50" charset="-128"/>
                <a:ea typeface="BIZ UDPゴシック" panose="020B0400000000000000" pitchFamily="50" charset="-128"/>
              </a:rPr>
              <a:t>嗅ぐ　・　塗る　・　食べる　</a:t>
            </a:r>
            <a:r>
              <a:rPr lang="ja-JP" altLang="en-US" sz="2800" dirty="0">
                <a:latin typeface="BIZ UDPゴシック" panose="020B0400000000000000" pitchFamily="50" charset="-128"/>
                <a:ea typeface="BIZ UDPゴシック" panose="020B0400000000000000" pitchFamily="50" charset="-128"/>
              </a:rPr>
              <a:t>ことができます</a:t>
            </a:r>
          </a:p>
        </p:txBody>
      </p:sp>
    </p:spTree>
    <p:extLst>
      <p:ext uri="{BB962C8B-B14F-4D97-AF65-F5344CB8AC3E}">
        <p14:creationId xmlns:p14="http://schemas.microsoft.com/office/powerpoint/2010/main" val="587397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E134-8B49-C891-B5CF-E2E49B68C9AB}"/>
              </a:ext>
            </a:extLst>
          </p:cNvPr>
          <p:cNvSpPr>
            <a:spLocks noGrp="1"/>
          </p:cNvSpPr>
          <p:nvPr>
            <p:ph type="title"/>
          </p:nvPr>
        </p:nvSpPr>
        <p:spPr/>
        <p:txBody>
          <a:bodyPr/>
          <a:lstStyle/>
          <a:p>
            <a:endParaRPr kumimoji="1" lang="ja-JP" altLang="en-US"/>
          </a:p>
        </p:txBody>
      </p:sp>
      <p:pic>
        <p:nvPicPr>
          <p:cNvPr id="6" name="図 5" descr="食品 が含まれている画像&#10;&#10;自動的に生成された説明">
            <a:extLst>
              <a:ext uri="{FF2B5EF4-FFF2-40B4-BE49-F238E27FC236}">
                <a16:creationId xmlns:a16="http://schemas.microsoft.com/office/drawing/2014/main" id="{BE0124C7-9154-24DF-FA25-B326671CD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31" y="-389249"/>
            <a:ext cx="16256000" cy="8985250"/>
          </a:xfrm>
          <a:prstGeom prst="rect">
            <a:avLst/>
          </a:prstGeom>
        </p:spPr>
      </p:pic>
      <p:sp>
        <p:nvSpPr>
          <p:cNvPr id="3" name="テキスト ボックス 2">
            <a:hlinkClick r:id="rId3"/>
            <a:extLst>
              <a:ext uri="{FF2B5EF4-FFF2-40B4-BE49-F238E27FC236}">
                <a16:creationId xmlns:a16="http://schemas.microsoft.com/office/drawing/2014/main" id="{A241EB3A-DE95-3ECF-4690-9837E3DAE561}"/>
              </a:ext>
            </a:extLst>
          </p:cNvPr>
          <p:cNvSpPr txBox="1"/>
          <p:nvPr/>
        </p:nvSpPr>
        <p:spPr>
          <a:xfrm>
            <a:off x="10191750" y="8039100"/>
            <a:ext cx="2492990" cy="369332"/>
          </a:xfrm>
          <a:prstGeom prst="rect">
            <a:avLst/>
          </a:prstGeom>
          <a:solidFill>
            <a:schemeClr val="bg1"/>
          </a:solidFill>
        </p:spPr>
        <p:txBody>
          <a:bodyPr wrap="none" rtlCol="0">
            <a:spAutoFit/>
          </a:bodyPr>
          <a:lstStyle/>
          <a:p>
            <a:r>
              <a:rPr kumimoji="1" lang="ja-JP" altLang="en-US" dirty="0"/>
              <a:t>エッセンシャルオイル</a:t>
            </a:r>
          </a:p>
        </p:txBody>
      </p:sp>
    </p:spTree>
    <p:extLst>
      <p:ext uri="{BB962C8B-B14F-4D97-AF65-F5344CB8AC3E}">
        <p14:creationId xmlns:p14="http://schemas.microsoft.com/office/powerpoint/2010/main" val="2682255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A50190-75B7-5123-797B-D5B1562C1701}"/>
              </a:ext>
            </a:extLst>
          </p:cNvPr>
          <p:cNvSpPr>
            <a:spLocks noGrp="1"/>
          </p:cNvSpPr>
          <p:nvPr>
            <p:ph type="title"/>
          </p:nvPr>
        </p:nvSpPr>
        <p:spPr/>
        <p:txBody>
          <a:bodyPr/>
          <a:lstStyle/>
          <a:p>
            <a:endParaRPr kumimoji="1" lang="ja-JP" altLang="en-US"/>
          </a:p>
        </p:txBody>
      </p:sp>
      <p:pic>
        <p:nvPicPr>
          <p:cNvPr id="4" name="図 3" descr="文字の書かれた紙&#10;&#10;中程度の精度で自動的に生成された説明">
            <a:extLst>
              <a:ext uri="{FF2B5EF4-FFF2-40B4-BE49-F238E27FC236}">
                <a16:creationId xmlns:a16="http://schemas.microsoft.com/office/drawing/2014/main" id="{14DCA4A7-875D-92EE-13E5-9E341223B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125"/>
            <a:ext cx="16256000" cy="7905750"/>
          </a:xfrm>
          <a:prstGeom prst="rect">
            <a:avLst/>
          </a:prstGeom>
        </p:spPr>
      </p:pic>
      <p:sp>
        <p:nvSpPr>
          <p:cNvPr id="3" name="テキスト ボックス 2">
            <a:extLst>
              <a:ext uri="{FF2B5EF4-FFF2-40B4-BE49-F238E27FC236}">
                <a16:creationId xmlns:a16="http://schemas.microsoft.com/office/drawing/2014/main" id="{5CD43CC7-60F5-947E-D8E4-8B40742B98D9}"/>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3200" dirty="0">
                <a:solidFill>
                  <a:srgbClr val="0070C0"/>
                </a:solidFill>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安心な品質</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5830C19-3D2C-6C38-6A00-72B662860123}"/>
              </a:ext>
            </a:extLst>
          </p:cNvPr>
          <p:cNvSpPr txBox="1"/>
          <p:nvPr/>
        </p:nvSpPr>
        <p:spPr>
          <a:xfrm>
            <a:off x="549754" y="8395556"/>
            <a:ext cx="14807381" cy="369332"/>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製造番号で成分が検索できます</a:t>
            </a:r>
          </a:p>
        </p:txBody>
      </p:sp>
    </p:spTree>
    <p:extLst>
      <p:ext uri="{BB962C8B-B14F-4D97-AF65-F5344CB8AC3E}">
        <p14:creationId xmlns:p14="http://schemas.microsoft.com/office/powerpoint/2010/main" val="4151374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758C93F1-9292-07D7-1D17-9E63DA440817}"/>
              </a:ext>
            </a:extLst>
          </p:cNvPr>
          <p:cNvPicPr>
            <a:picLocks noChangeAspect="1"/>
          </p:cNvPicPr>
          <p:nvPr/>
        </p:nvPicPr>
        <p:blipFill rotWithShape="1">
          <a:blip r:embed="rId2">
            <a:extLst>
              <a:ext uri="{28A0092B-C50C-407E-A947-70E740481C1C}">
                <a14:useLocalDpi xmlns:a14="http://schemas.microsoft.com/office/drawing/2010/main" val="0"/>
              </a:ext>
            </a:extLst>
          </a:blip>
          <a:srcRect t="16229"/>
          <a:stretch/>
        </p:blipFill>
        <p:spPr>
          <a:xfrm>
            <a:off x="0" y="582400"/>
            <a:ext cx="16256000" cy="7088187"/>
          </a:xfrm>
          <a:prstGeom prst="rect">
            <a:avLst/>
          </a:prstGeom>
        </p:spPr>
      </p:pic>
      <p:sp>
        <p:nvSpPr>
          <p:cNvPr id="3" name="テキスト ボックス 2">
            <a:extLst>
              <a:ext uri="{FF2B5EF4-FFF2-40B4-BE49-F238E27FC236}">
                <a16:creationId xmlns:a16="http://schemas.microsoft.com/office/drawing/2014/main" id="{507EF60A-2302-08E4-51AC-2BDC999A27BA}"/>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3200" dirty="0">
                <a:solidFill>
                  <a:srgbClr val="0070C0"/>
                </a:solidFill>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健康への活用</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7B2717C-B913-1B2B-7DC4-33573FBF0FB7}"/>
              </a:ext>
            </a:extLst>
          </p:cNvPr>
          <p:cNvSpPr txBox="1"/>
          <p:nvPr/>
        </p:nvSpPr>
        <p:spPr>
          <a:xfrm>
            <a:off x="1601019" y="7839863"/>
            <a:ext cx="14807381" cy="461665"/>
          </a:xfrm>
          <a:prstGeom prst="rect">
            <a:avLst/>
          </a:prstGeom>
          <a:noFill/>
        </p:spPr>
        <p:txBody>
          <a:bodyPr wrap="square">
            <a:spAutoFit/>
          </a:bodyPr>
          <a:lstStyle/>
          <a:p>
            <a:r>
              <a:rPr lang="ja-JP" altLang="en-US" sz="2400" dirty="0">
                <a:solidFill>
                  <a:srgbClr val="0070C0"/>
                </a:solidFill>
                <a:latin typeface="BIZ UDPゴシック" panose="020B0400000000000000" pitchFamily="50" charset="-128"/>
                <a:ea typeface="BIZ UDPゴシック" panose="020B0400000000000000" pitchFamily="50" charset="-128"/>
              </a:rPr>
              <a:t>最高品質のエッセンシャルオイル</a:t>
            </a:r>
            <a:r>
              <a:rPr lang="ja-JP" altLang="en-US" sz="2400" dirty="0">
                <a:latin typeface="BIZ UDPゴシック" panose="020B0400000000000000" pitchFamily="50" charset="-128"/>
                <a:ea typeface="BIZ UDPゴシック" panose="020B0400000000000000" pitchFamily="50" charset="-128"/>
              </a:rPr>
              <a:t>を供給が</a:t>
            </a:r>
          </a:p>
        </p:txBody>
      </p:sp>
      <p:sp>
        <p:nvSpPr>
          <p:cNvPr id="6" name="テキスト ボックス 5">
            <a:extLst>
              <a:ext uri="{FF2B5EF4-FFF2-40B4-BE49-F238E27FC236}">
                <a16:creationId xmlns:a16="http://schemas.microsoft.com/office/drawing/2014/main" id="{0790A2DA-8210-E94A-0C84-9F50D2320A2A}"/>
              </a:ext>
            </a:extLst>
          </p:cNvPr>
          <p:cNvSpPr txBox="1"/>
          <p:nvPr/>
        </p:nvSpPr>
        <p:spPr>
          <a:xfrm>
            <a:off x="3810819" y="8210816"/>
            <a:ext cx="14807381" cy="830997"/>
          </a:xfrm>
          <a:prstGeom prst="rect">
            <a:avLst/>
          </a:prstGeom>
          <a:noFill/>
        </p:spPr>
        <p:txBody>
          <a:bodyPr wrap="square">
            <a:spAutoFit/>
          </a:bodyPr>
          <a:lstStyle/>
          <a:p>
            <a:r>
              <a:rPr lang="ja-JP" altLang="en-US" sz="4800" dirty="0">
                <a:solidFill>
                  <a:srgbClr val="0070C0"/>
                </a:solidFill>
                <a:latin typeface="BIZ UDPゴシック" panose="020B0400000000000000" pitchFamily="50" charset="-128"/>
                <a:ea typeface="BIZ UDPゴシック" panose="020B0400000000000000" pitchFamily="50" charset="-128"/>
              </a:rPr>
              <a:t>嗅ぐ　・　塗る　・　食べる　</a:t>
            </a:r>
            <a:r>
              <a:rPr lang="ja-JP" altLang="en-US" sz="2400" dirty="0">
                <a:latin typeface="BIZ UDPゴシック" panose="020B0400000000000000" pitchFamily="50" charset="-128"/>
                <a:ea typeface="BIZ UDPゴシック" panose="020B0400000000000000" pitchFamily="50" charset="-128"/>
              </a:rPr>
              <a:t>ことを可能にしています</a:t>
            </a:r>
          </a:p>
        </p:txBody>
      </p:sp>
    </p:spTree>
    <p:extLst>
      <p:ext uri="{BB962C8B-B14F-4D97-AF65-F5344CB8AC3E}">
        <p14:creationId xmlns:p14="http://schemas.microsoft.com/office/powerpoint/2010/main" val="1477509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195B99-7279-739B-9375-0D133EC39FC7}"/>
              </a:ext>
            </a:extLst>
          </p:cNvPr>
          <p:cNvSpPr>
            <a:spLocks noGrp="1"/>
          </p:cNvSpPr>
          <p:nvPr>
            <p:ph type="title"/>
          </p:nvPr>
        </p:nvSpPr>
        <p:spPr/>
        <p:txBody>
          <a:bodyPr/>
          <a:lstStyle/>
          <a:p>
            <a:endParaRPr kumimoji="1" lang="ja-JP" altLang="en-US"/>
          </a:p>
        </p:txBody>
      </p:sp>
      <p:pic>
        <p:nvPicPr>
          <p:cNvPr id="4" name="図 3" descr="文字の書かれた紙&#10;&#10;自動的に生成された説明">
            <a:extLst>
              <a:ext uri="{FF2B5EF4-FFF2-40B4-BE49-F238E27FC236}">
                <a16:creationId xmlns:a16="http://schemas.microsoft.com/office/drawing/2014/main" id="{20E13082-49F8-23F0-8C91-D02E62690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4687"/>
            <a:ext cx="16256000" cy="7794625"/>
          </a:xfrm>
          <a:prstGeom prst="rect">
            <a:avLst/>
          </a:prstGeom>
        </p:spPr>
      </p:pic>
      <p:sp>
        <p:nvSpPr>
          <p:cNvPr id="3" name="テキスト ボックス 2">
            <a:extLst>
              <a:ext uri="{FF2B5EF4-FFF2-40B4-BE49-F238E27FC236}">
                <a16:creationId xmlns:a16="http://schemas.microsoft.com/office/drawing/2014/main" id="{39921D90-DBFB-4924-5530-E9749AB84C1B}"/>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3200" dirty="0">
                <a:solidFill>
                  <a:srgbClr val="0070C0"/>
                </a:solidFill>
                <a:latin typeface="BIZ UDPゴシック" panose="020B0400000000000000" pitchFamily="50" charset="-128"/>
                <a:ea typeface="BIZ UDPゴシック" panose="020B0400000000000000" pitchFamily="50" charset="-128"/>
              </a:rPr>
              <a:t>		</a:t>
            </a:r>
            <a:r>
              <a:rPr lang="ja-JP" altLang="en-US" sz="3200" dirty="0">
                <a:solidFill>
                  <a:srgbClr val="0070C0"/>
                </a:solidFill>
                <a:latin typeface="BIZ UDPゴシック" panose="020B0400000000000000" pitchFamily="50" charset="-128"/>
                <a:ea typeface="BIZ UDPゴシック" panose="020B0400000000000000" pitchFamily="50" charset="-128"/>
              </a:rPr>
              <a:t>全ての製品の成分が表示されています</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29497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Web サイト&#10;&#10;自動的に生成された説明">
            <a:extLst>
              <a:ext uri="{FF2B5EF4-FFF2-40B4-BE49-F238E27FC236}">
                <a16:creationId xmlns:a16="http://schemas.microsoft.com/office/drawing/2014/main" id="{B9EE5799-B3F8-C663-1227-ADDF785AA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812"/>
            <a:ext cx="16256000" cy="8080375"/>
          </a:xfrm>
          <a:prstGeom prst="rect">
            <a:avLst/>
          </a:prstGeom>
        </p:spPr>
      </p:pic>
    </p:spTree>
    <p:extLst>
      <p:ext uri="{BB962C8B-B14F-4D97-AF65-F5344CB8AC3E}">
        <p14:creationId xmlns:p14="http://schemas.microsoft.com/office/powerpoint/2010/main" val="4122936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578465-AF71-7FB2-0E42-3D01E39018FE}"/>
              </a:ext>
            </a:extLst>
          </p:cNvPr>
          <p:cNvSpPr txBox="1"/>
          <p:nvPr/>
        </p:nvSpPr>
        <p:spPr>
          <a:xfrm>
            <a:off x="6234140" y="719358"/>
            <a:ext cx="2911574"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ラベンダー</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16386" name="Picture 2">
            <a:extLst>
              <a:ext uri="{FF2B5EF4-FFF2-40B4-BE49-F238E27FC236}">
                <a16:creationId xmlns:a16="http://schemas.microsoft.com/office/drawing/2014/main" id="{B8E46034-996B-E61D-1A18-0C10D78DF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6376" y="1100986"/>
            <a:ext cx="1561690" cy="230088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F3038F32-E998-7355-E2A4-D92D63C0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990" y="1142951"/>
            <a:ext cx="1828851" cy="264167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630B3A8B-6359-1005-89FB-EC4F43826DC5}"/>
              </a:ext>
            </a:extLst>
          </p:cNvPr>
          <p:cNvSpPr txBox="1"/>
          <p:nvPr/>
        </p:nvSpPr>
        <p:spPr>
          <a:xfrm>
            <a:off x="12836223" y="729294"/>
            <a:ext cx="2911574"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フランキンセンス</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1D7E2A4-685E-D99C-A857-D61A9A9DB1B9}"/>
              </a:ext>
            </a:extLst>
          </p:cNvPr>
          <p:cNvSpPr txBox="1"/>
          <p:nvPr/>
        </p:nvSpPr>
        <p:spPr>
          <a:xfrm>
            <a:off x="3029205" y="766113"/>
            <a:ext cx="2911574" cy="461665"/>
          </a:xfrm>
          <a:prstGeom prst="rect">
            <a:avLst/>
          </a:prstGeom>
          <a:solidFill>
            <a:schemeClr val="bg1"/>
          </a:solidFill>
        </p:spPr>
        <p:txBody>
          <a:bodyPr wrap="square">
            <a:spAutoFit/>
          </a:bodyPr>
          <a:lstStyle/>
          <a:p>
            <a:pPr algn="ctr"/>
            <a:r>
              <a:rPr lang="ja-JP" altLang="en-US" sz="2400" dirty="0">
                <a:solidFill>
                  <a:srgbClr val="0070C0"/>
                </a:solidFill>
                <a:latin typeface="BIZ UDPゴシック" panose="020B0400000000000000" pitchFamily="50" charset="-128"/>
                <a:ea typeface="BIZ UDPゴシック" panose="020B0400000000000000" pitchFamily="50" charset="-128"/>
              </a:rPr>
              <a:t>ペパーミント</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16392" name="Picture 8">
            <a:extLst>
              <a:ext uri="{FF2B5EF4-FFF2-40B4-BE49-F238E27FC236}">
                <a16:creationId xmlns:a16="http://schemas.microsoft.com/office/drawing/2014/main" id="{E24FEBB4-41A1-3138-3D55-B964C9434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16" r="31217"/>
          <a:stretch/>
        </p:blipFill>
        <p:spPr bwMode="auto">
          <a:xfrm>
            <a:off x="3861944" y="1127094"/>
            <a:ext cx="1191061" cy="2614485"/>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2492BC0C-D415-9AA3-2DCF-100AFE8B95E1}"/>
              </a:ext>
            </a:extLst>
          </p:cNvPr>
          <p:cNvPicPr>
            <a:picLocks noChangeAspect="1"/>
          </p:cNvPicPr>
          <p:nvPr/>
        </p:nvPicPr>
        <p:blipFill rotWithShape="1">
          <a:blip r:embed="rId5"/>
          <a:srcRect l="14220" t="15071" r="58297" b="11459"/>
          <a:stretch/>
        </p:blipFill>
        <p:spPr>
          <a:xfrm>
            <a:off x="161020" y="1372242"/>
            <a:ext cx="3575831" cy="5374558"/>
          </a:xfrm>
          <a:prstGeom prst="rect">
            <a:avLst/>
          </a:prstGeom>
        </p:spPr>
      </p:pic>
      <p:sp>
        <p:nvSpPr>
          <p:cNvPr id="13" name="テキスト ボックス 12">
            <a:extLst>
              <a:ext uri="{FF2B5EF4-FFF2-40B4-BE49-F238E27FC236}">
                <a16:creationId xmlns:a16="http://schemas.microsoft.com/office/drawing/2014/main" id="{44001727-6A8D-3B96-AC16-AC99AE281774}"/>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主なオイルと対応する症状</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16394" name="Picture 10">
            <a:extLst>
              <a:ext uri="{FF2B5EF4-FFF2-40B4-BE49-F238E27FC236}">
                <a16:creationId xmlns:a16="http://schemas.microsoft.com/office/drawing/2014/main" id="{6183D62B-22E9-B5E0-CDFE-61B83F364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1290" y="1181022"/>
            <a:ext cx="1764213" cy="255281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7D4A1584-98E7-51DF-D7F4-DD3CFDE4B680}"/>
              </a:ext>
            </a:extLst>
          </p:cNvPr>
          <p:cNvSpPr txBox="1"/>
          <p:nvPr/>
        </p:nvSpPr>
        <p:spPr>
          <a:xfrm>
            <a:off x="9507422" y="719357"/>
            <a:ext cx="2911574"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ティーツリー</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E6736ADD-7DD5-A42B-8E1B-C87349F4F000}"/>
              </a:ext>
            </a:extLst>
          </p:cNvPr>
          <p:cNvSpPr txBox="1"/>
          <p:nvPr/>
        </p:nvSpPr>
        <p:spPr>
          <a:xfrm>
            <a:off x="9439075" y="1142951"/>
            <a:ext cx="8124824" cy="246221"/>
          </a:xfrm>
          <a:prstGeom prst="rect">
            <a:avLst/>
          </a:prstGeom>
          <a:noFill/>
        </p:spPr>
        <p:txBody>
          <a:bodyPr wrap="square">
            <a:spAutoFit/>
          </a:bodyPr>
          <a:lstStyle/>
          <a:p>
            <a:r>
              <a:rPr lang="en-US" altLang="ja-JP" sz="1000" dirty="0">
                <a:hlinkClick r:id="rId7"/>
              </a:rPr>
              <a:t>beta-doterra.myvoffice.com/</a:t>
            </a:r>
            <a:r>
              <a:rPr lang="en-US" altLang="ja-JP" sz="1000" dirty="0" err="1">
                <a:hlinkClick r:id="rId7"/>
              </a:rPr>
              <a:t>ShoppingCart</a:t>
            </a:r>
            <a:r>
              <a:rPr lang="en-US" altLang="ja-JP" sz="1000" dirty="0">
                <a:hlinkClick r:id="rId7"/>
              </a:rPr>
              <a:t>/</a:t>
            </a:r>
            <a:r>
              <a:rPr lang="en-US" altLang="ja-JP" sz="1000" dirty="0" err="1">
                <a:hlinkClick r:id="rId7"/>
              </a:rPr>
              <a:t>index.cfm</a:t>
            </a:r>
            <a:endParaRPr lang="ja-JP" altLang="en-US" sz="1000" dirty="0"/>
          </a:p>
        </p:txBody>
      </p:sp>
      <p:sp>
        <p:nvSpPr>
          <p:cNvPr id="19" name="テキスト ボックス 18">
            <a:extLst>
              <a:ext uri="{FF2B5EF4-FFF2-40B4-BE49-F238E27FC236}">
                <a16:creationId xmlns:a16="http://schemas.microsoft.com/office/drawing/2014/main" id="{2FF2B9CD-F4C0-E906-6058-398317143AE9}"/>
              </a:ext>
            </a:extLst>
          </p:cNvPr>
          <p:cNvSpPr txBox="1"/>
          <p:nvPr/>
        </p:nvSpPr>
        <p:spPr>
          <a:xfrm>
            <a:off x="12812461" y="3401875"/>
            <a:ext cx="2911574" cy="5355312"/>
          </a:xfrm>
          <a:prstGeom prst="rect">
            <a:avLst/>
          </a:prstGeom>
          <a:noFill/>
        </p:spPr>
        <p:txBody>
          <a:bodyPr wrap="square">
            <a:spAutoFit/>
          </a:bodyPr>
          <a:lstStyle/>
          <a:p>
            <a:pPr algn="ctr"/>
            <a:r>
              <a:rPr lang="ja-JP" altLang="en-US" i="0" dirty="0">
                <a:solidFill>
                  <a:srgbClr val="FF0000"/>
                </a:solidFill>
                <a:effectLst/>
                <a:latin typeface="BIZ UDPゴシック" panose="020B0400000000000000" pitchFamily="50" charset="-128"/>
                <a:ea typeface="BIZ UDPゴシック" panose="020B0400000000000000" pitchFamily="50" charset="-128"/>
              </a:rPr>
              <a:t>オイルの王様</a:t>
            </a:r>
            <a:endParaRPr lang="en-US" altLang="ja-JP" i="0" dirty="0">
              <a:solidFill>
                <a:srgbClr val="FF0000"/>
              </a:solidFill>
              <a:effectLst/>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老化・</a:t>
            </a:r>
            <a:r>
              <a:rPr lang="ja-JP" altLang="en-US" dirty="0">
                <a:latin typeface="BIZ UDPゴシック" panose="020B0400000000000000" pitchFamily="50" charset="-128"/>
                <a:ea typeface="BIZ UDPゴシック" panose="020B0400000000000000" pitchFamily="50" charset="-128"/>
              </a:rPr>
              <a:t>アレルギー</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虫</a:t>
            </a:r>
            <a:r>
              <a:rPr lang="ja-JP" altLang="en-US" dirty="0">
                <a:latin typeface="BIZ UDPゴシック" panose="020B0400000000000000" pitchFamily="50" charset="-128"/>
                <a:ea typeface="BIZ UDPゴシック" panose="020B0400000000000000" pitchFamily="50" charset="-128"/>
              </a:rPr>
              <a:t>さされ・吹き出物</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気管支炎・ニキビ</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風邪</a:t>
            </a:r>
            <a:r>
              <a:rPr lang="ja-JP" altLang="en-US" dirty="0">
                <a:latin typeface="BIZ UDPゴシック" panose="020B0400000000000000" pitchFamily="50" charset="-128"/>
                <a:ea typeface="BIZ UDPゴシック" panose="020B0400000000000000" pitchFamily="50" charset="-128"/>
              </a:rPr>
              <a:t>・せき</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下痢・頭痛・消化不良</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ﾍﾙﾍﾟｽ・高血圧</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肺炎・坐骨痛</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意識覚醒</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菌の感染・ストレス</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緊張・ﾊﾟﾆｯｸ症状</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扁桃腺・イボ</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乾燥肌・脂性肌</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ｼﾐ・ｼﾜ・赤ら顔</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傷あと・膀胱炎</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生理痛・喘息</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不安・腰痛</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多動・便秘</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花粉症・筋肉痛</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DE166B3B-2AA3-FC09-54CD-A778A346E89D}"/>
              </a:ext>
            </a:extLst>
          </p:cNvPr>
          <p:cNvSpPr txBox="1"/>
          <p:nvPr/>
        </p:nvSpPr>
        <p:spPr>
          <a:xfrm>
            <a:off x="9525811" y="3599838"/>
            <a:ext cx="2911574" cy="5078313"/>
          </a:xfrm>
          <a:prstGeom prst="rect">
            <a:avLst/>
          </a:prstGeom>
          <a:no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ニキビ・吹き出物</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炎症性の腫れ</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やけど</a:t>
            </a:r>
            <a:r>
              <a:rPr lang="ja-JP" altLang="en-US" dirty="0">
                <a:latin typeface="BIZ UDPゴシック" panose="020B0400000000000000" pitchFamily="50" charset="-128"/>
                <a:ea typeface="BIZ UDPゴシック" panose="020B0400000000000000" pitchFamily="50" charset="-128"/>
              </a:rPr>
              <a:t>・カンジタ菌</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単純ヘルペス</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真菌感染・ヒステリー</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感染症・炎症</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ダニ・マダニ</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ショック</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ウィルス感染</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イボ・傷（治療促進）</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風邪・気管支炎</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花粉症・鼻づまり</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免疫力低下</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膀胱炎・膣炎</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のどの痛み</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せき・水虫</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切り傷・フケ</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日焼け・ヘアケア</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D2742A0-F907-E164-F160-2583E36E5C49}"/>
              </a:ext>
            </a:extLst>
          </p:cNvPr>
          <p:cNvSpPr txBox="1"/>
          <p:nvPr/>
        </p:nvSpPr>
        <p:spPr>
          <a:xfrm>
            <a:off x="6252491" y="3494208"/>
            <a:ext cx="2911574" cy="5755422"/>
          </a:xfrm>
          <a:prstGeom prst="rect">
            <a:avLst/>
          </a:prstGeom>
          <a:noFill/>
        </p:spPr>
        <p:txBody>
          <a:bodyPr wrap="square">
            <a:spAutoFit/>
          </a:bodyPr>
          <a:lstStyle/>
          <a:p>
            <a:pPr algn="ctr"/>
            <a:r>
              <a:rPr lang="ja-JP" altLang="en-US" sz="1600" dirty="0">
                <a:latin typeface="BIZ UDPゴシック" panose="020B0400000000000000" pitchFamily="50" charset="-128"/>
                <a:ea typeface="BIZ UDPゴシック" panose="020B0400000000000000" pitchFamily="50" charset="-128"/>
              </a:rPr>
              <a:t>ニキビ・アレルギー</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痙攣（足）・フケ・</a:t>
            </a:r>
            <a:r>
              <a:rPr lang="ja-JP" altLang="en-US" sz="1600" dirty="0">
                <a:latin typeface="BIZ UDPゴシック" panose="020B0400000000000000" pitchFamily="50" charset="-128"/>
                <a:ea typeface="BIZ UDPゴシック" panose="020B0400000000000000" pitchFamily="50" charset="-128"/>
              </a:rPr>
              <a:t>おむつかぶれ</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脱毛・消化不良・</a:t>
            </a:r>
            <a:r>
              <a:rPr lang="ja-JP" altLang="en-US" sz="1600" i="0" dirty="0">
                <a:effectLst/>
                <a:latin typeface="BIZ UDPゴシック" panose="020B0400000000000000" pitchFamily="50" charset="-128"/>
                <a:ea typeface="BIZ UDPゴシック" panose="020B0400000000000000" pitchFamily="50" charset="-128"/>
              </a:rPr>
              <a:t>更年期障害</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不安・関節炎</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思考力の低下</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リウマチ</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皮膚疾患（湿疹・乾癬）</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捻挫・ストレス</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日射病・咽頭感染</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せき・熱・傷</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不眠・血圧低下</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あざ・吹き出物</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じんま疹・日焼け</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神経緊張・便秘</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肩こり・風邪</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月経痛・冷え性</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くま・くすみ</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ｼﾐ・ｼﾜ・乾燥肌</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メタボ・水虫・体臭</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乗り物酔い・のどの痛み</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ダイエット・敏感肌</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脂性肌・リラックス</a:t>
            </a:r>
            <a:endParaRPr lang="en-US" altLang="ja-JP" sz="1600" i="0" dirty="0">
              <a:effectLst/>
              <a:latin typeface="BIZ UDPゴシック" panose="020B0400000000000000" pitchFamily="50" charset="-128"/>
              <a:ea typeface="BIZ UDPゴシック" panose="020B0400000000000000" pitchFamily="50" charset="-128"/>
            </a:endParaRPr>
          </a:p>
          <a:p>
            <a:pPr algn="ctr"/>
            <a:endParaRPr lang="en-US" altLang="ja-JP" sz="1600" i="0" dirty="0">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E37A944F-758B-DEEC-0AFE-5F2B0BE06DCA}"/>
              </a:ext>
            </a:extLst>
          </p:cNvPr>
          <p:cNvSpPr txBox="1"/>
          <p:nvPr/>
        </p:nvSpPr>
        <p:spPr>
          <a:xfrm>
            <a:off x="2935245" y="3556947"/>
            <a:ext cx="3141872" cy="5755422"/>
          </a:xfrm>
          <a:prstGeom prst="rect">
            <a:avLst/>
          </a:prstGeom>
          <a:noFill/>
        </p:spPr>
        <p:txBody>
          <a:bodyPr wrap="square">
            <a:spAutoFit/>
          </a:bodyPr>
          <a:lstStyle/>
          <a:p>
            <a:pPr algn="ctr"/>
            <a:r>
              <a:rPr lang="ja-JP" altLang="en-US" sz="1600" i="0" dirty="0">
                <a:effectLst/>
                <a:latin typeface="BIZ UDPゴシック" panose="020B0400000000000000" pitchFamily="50" charset="-128"/>
                <a:ea typeface="BIZ UDPゴシック" panose="020B0400000000000000" pitchFamily="50" charset="-128"/>
              </a:rPr>
              <a:t>熱・のぼせ・吐き気</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ショック・皮膚（かゆみ）</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咽喉感染・怒り</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関節炎・さしこみ</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疲労・食中毒・頭痛</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じんま疹・過分性腸症候群（</a:t>
            </a:r>
            <a:r>
              <a:rPr lang="en-US" altLang="ja-JP" sz="1600" i="0" dirty="0">
                <a:effectLst/>
                <a:latin typeface="BIZ UDPゴシック" panose="020B0400000000000000" pitchFamily="50" charset="-128"/>
                <a:ea typeface="BIZ UDPゴシック" panose="020B0400000000000000" pitchFamily="50" charset="-128"/>
              </a:rPr>
              <a:t>IBS</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肝臓疾患・記憶力</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つわり・放射線照射</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リウマチ・皮膚の治療と冷却</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歯痛・乗り物酔い</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炎症・神経（再生と補助）</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結核・消化不良</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口臭・胸やけ</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ヒステリー・気力回復</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やる気喪失・うつ</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便秘・下痢・肩こり</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風邪・月経痛</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花粉症・不安・傷</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二日酔い・せき</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のどの痛み・筋肉痛</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腰痛・ヘアケア・集中力</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ダイエット・リフレッシュ</a:t>
            </a:r>
            <a:endParaRPr lang="en-US" altLang="ja-JP" sz="1600" i="0" dirty="0">
              <a:effectLst/>
              <a:latin typeface="BIZ UDPゴシック" panose="020B0400000000000000" pitchFamily="50" charset="-128"/>
              <a:ea typeface="BIZ UDPゴシック" panose="020B0400000000000000" pitchFamily="50" charset="-128"/>
            </a:endParaRPr>
          </a:p>
          <a:p>
            <a:pPr algn="ctr"/>
            <a:endParaRPr lang="en-US" altLang="ja-JP" sz="1600" i="0" dirty="0">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21BDBB2E-CC57-9809-DC25-7F8FA1406227}"/>
              </a:ext>
            </a:extLst>
          </p:cNvPr>
          <p:cNvSpPr txBox="1"/>
          <p:nvPr/>
        </p:nvSpPr>
        <p:spPr>
          <a:xfrm>
            <a:off x="508203" y="694026"/>
            <a:ext cx="2911574" cy="646331"/>
          </a:xfrm>
          <a:prstGeom prst="rect">
            <a:avLst/>
          </a:prstGeom>
          <a:no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インターネットで</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hlinkClick r:id="rId8"/>
              </a:rPr>
              <a:t>情報が閲覧できます</a:t>
            </a:r>
            <a:endParaRPr lang="en-US" altLang="ja-JP" i="0" dirty="0">
              <a:effectLst/>
              <a:latin typeface="BIZ UDPゴシック" panose="020B0400000000000000" pitchFamily="50" charset="-128"/>
              <a:ea typeface="BIZ UDPゴシック" panose="020B0400000000000000" pitchFamily="50" charset="-128"/>
            </a:endParaRPr>
          </a:p>
        </p:txBody>
      </p:sp>
      <p:pic>
        <p:nvPicPr>
          <p:cNvPr id="16396" name="Picture 12" descr="エッセンシャルオイル家庭医学事典">
            <a:extLst>
              <a:ext uri="{FF2B5EF4-FFF2-40B4-BE49-F238E27FC236}">
                <a16:creationId xmlns:a16="http://schemas.microsoft.com/office/drawing/2014/main" id="{71190FFD-3278-4E97-CB81-76447FF6CE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79" r="6131"/>
          <a:stretch/>
        </p:blipFill>
        <p:spPr bwMode="auto">
          <a:xfrm>
            <a:off x="1705279" y="6676896"/>
            <a:ext cx="1448593" cy="216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31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D18150B-CE5D-36D8-286F-7A51BFAAFBCA}"/>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補完代替医療の利用実態</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6" name="図 5" descr="カレンダー&#10;&#10;中程度の精度で自動的に生成された説明">
            <a:extLst>
              <a:ext uri="{FF2B5EF4-FFF2-40B4-BE49-F238E27FC236}">
                <a16:creationId xmlns:a16="http://schemas.microsoft.com/office/drawing/2014/main" id="{CB7415CF-0558-CD48-555B-CFB4A7683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036" y="2063484"/>
            <a:ext cx="8086036" cy="6475146"/>
          </a:xfrm>
          <a:prstGeom prst="rect">
            <a:avLst/>
          </a:prstGeom>
        </p:spPr>
      </p:pic>
      <p:pic>
        <p:nvPicPr>
          <p:cNvPr id="7" name="図 6" descr="グラフィカル ユーザー インターフェイス&#10;&#10;中程度の精度で自動的に生成された説明">
            <a:extLst>
              <a:ext uri="{FF2B5EF4-FFF2-40B4-BE49-F238E27FC236}">
                <a16:creationId xmlns:a16="http://schemas.microsoft.com/office/drawing/2014/main" id="{718916E2-B5EA-C97E-6E27-EE76C4AC5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45" y="1950782"/>
            <a:ext cx="8086036" cy="6776283"/>
          </a:xfrm>
          <a:prstGeom prst="rect">
            <a:avLst/>
          </a:prstGeom>
        </p:spPr>
      </p:pic>
      <p:sp>
        <p:nvSpPr>
          <p:cNvPr id="8" name="テキスト ボックス 7">
            <a:extLst>
              <a:ext uri="{FF2B5EF4-FFF2-40B4-BE49-F238E27FC236}">
                <a16:creationId xmlns:a16="http://schemas.microsoft.com/office/drawing/2014/main" id="{7290FAF5-0AED-332C-E6AE-623A2A4D2AD3}"/>
              </a:ext>
            </a:extLst>
          </p:cNvPr>
          <p:cNvSpPr txBox="1"/>
          <p:nvPr/>
        </p:nvSpPr>
        <p:spPr>
          <a:xfrm>
            <a:off x="188502" y="1304451"/>
            <a:ext cx="1783890" cy="646331"/>
          </a:xfrm>
          <a:prstGeom prst="rect">
            <a:avLst/>
          </a:prstGeom>
          <a:solidFill>
            <a:schemeClr val="bg1"/>
          </a:solidFill>
        </p:spPr>
        <p:txBody>
          <a:bodyPr wrap="square">
            <a:spAutoFit/>
          </a:bodyPr>
          <a:lstStyle/>
          <a:p>
            <a:pPr algn="ctr"/>
            <a:r>
              <a:rPr lang="ja-JP" altLang="en-US" sz="3600" i="0" dirty="0">
                <a:solidFill>
                  <a:srgbClr val="0070C0"/>
                </a:solidFill>
                <a:effectLst/>
                <a:latin typeface="BIZ UDPゴシック" panose="020B0400000000000000" pitchFamily="50" charset="-128"/>
                <a:ea typeface="BIZ UDPゴシック" panose="020B0400000000000000" pitchFamily="50" charset="-128"/>
                <a:hlinkClick r:id="rId4"/>
              </a:rPr>
              <a:t>やけど</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CF41A83-8B5F-F90A-F732-F43273FA8253}"/>
              </a:ext>
            </a:extLst>
          </p:cNvPr>
          <p:cNvSpPr txBox="1"/>
          <p:nvPr/>
        </p:nvSpPr>
        <p:spPr>
          <a:xfrm>
            <a:off x="7808502" y="1359652"/>
            <a:ext cx="1783890" cy="646331"/>
          </a:xfrm>
          <a:prstGeom prst="rect">
            <a:avLst/>
          </a:prstGeom>
          <a:solidFill>
            <a:schemeClr val="bg1"/>
          </a:solidFill>
        </p:spPr>
        <p:txBody>
          <a:bodyPr wrap="square">
            <a:spAutoFit/>
          </a:bodyPr>
          <a:lstStyle/>
          <a:p>
            <a:pPr algn="ctr"/>
            <a:r>
              <a:rPr lang="ja-JP" altLang="en-US" sz="3600" i="0" dirty="0">
                <a:solidFill>
                  <a:srgbClr val="0070C0"/>
                </a:solidFill>
                <a:effectLst/>
                <a:latin typeface="BIZ UDPゴシック" panose="020B0400000000000000" pitchFamily="50" charset="-128"/>
                <a:ea typeface="BIZ UDPゴシック" panose="020B0400000000000000" pitchFamily="50" charset="-128"/>
                <a:hlinkClick r:id="rId5"/>
              </a:rPr>
              <a:t>やけど</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8FCDA18-F866-C23A-59F0-5883CF7275E3}"/>
              </a:ext>
            </a:extLst>
          </p:cNvPr>
          <p:cNvSpPr txBox="1"/>
          <p:nvPr/>
        </p:nvSpPr>
        <p:spPr>
          <a:xfrm>
            <a:off x="8278326" y="8538630"/>
            <a:ext cx="8124824" cy="369332"/>
          </a:xfrm>
          <a:prstGeom prst="rect">
            <a:avLst/>
          </a:prstGeom>
          <a:noFill/>
        </p:spPr>
        <p:txBody>
          <a:bodyPr wrap="square">
            <a:spAutoFit/>
          </a:bodyPr>
          <a:lstStyle/>
          <a:p>
            <a:r>
              <a:rPr lang="ja-JP" altLang="en-US" dirty="0">
                <a:hlinkClick r:id="rId6"/>
              </a:rPr>
              <a:t>奥村宗弘医師インスタ</a:t>
            </a:r>
            <a:endParaRPr lang="ja-JP" altLang="en-US" dirty="0"/>
          </a:p>
        </p:txBody>
      </p:sp>
    </p:spTree>
    <p:extLst>
      <p:ext uri="{BB962C8B-B14F-4D97-AF65-F5344CB8AC3E}">
        <p14:creationId xmlns:p14="http://schemas.microsoft.com/office/powerpoint/2010/main" val="3523308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11E457-7B53-156A-BA7F-FFDBF9EF415C}"/>
              </a:ext>
            </a:extLst>
          </p:cNvPr>
          <p:cNvPicPr>
            <a:picLocks noChangeAspect="1"/>
          </p:cNvPicPr>
          <p:nvPr/>
        </p:nvPicPr>
        <p:blipFill rotWithShape="1">
          <a:blip r:embed="rId2"/>
          <a:srcRect l="8827" t="16572" r="17744" b="12128"/>
          <a:stretch/>
        </p:blipFill>
        <p:spPr>
          <a:xfrm>
            <a:off x="8720126" y="446867"/>
            <a:ext cx="7556346" cy="4125133"/>
          </a:xfrm>
          <a:prstGeom prst="rect">
            <a:avLst/>
          </a:prstGeom>
        </p:spPr>
      </p:pic>
      <p:pic>
        <p:nvPicPr>
          <p:cNvPr id="4" name="図 3">
            <a:extLst>
              <a:ext uri="{FF2B5EF4-FFF2-40B4-BE49-F238E27FC236}">
                <a16:creationId xmlns:a16="http://schemas.microsoft.com/office/drawing/2014/main" id="{89B1E39D-16C2-D1F0-9A2E-3D0664195D78}"/>
              </a:ext>
            </a:extLst>
          </p:cNvPr>
          <p:cNvPicPr>
            <a:picLocks noChangeAspect="1"/>
          </p:cNvPicPr>
          <p:nvPr/>
        </p:nvPicPr>
        <p:blipFill rotWithShape="1">
          <a:blip r:embed="rId3"/>
          <a:srcRect l="6234" t="20155" r="17027" b="12702"/>
          <a:stretch/>
        </p:blipFill>
        <p:spPr>
          <a:xfrm>
            <a:off x="480321" y="5658869"/>
            <a:ext cx="6866399" cy="3377742"/>
          </a:xfrm>
          <a:prstGeom prst="rect">
            <a:avLst/>
          </a:prstGeom>
        </p:spPr>
      </p:pic>
      <p:pic>
        <p:nvPicPr>
          <p:cNvPr id="5" name="図 4">
            <a:extLst>
              <a:ext uri="{FF2B5EF4-FFF2-40B4-BE49-F238E27FC236}">
                <a16:creationId xmlns:a16="http://schemas.microsoft.com/office/drawing/2014/main" id="{6D6AE209-1AF3-9041-70DE-1B3822BC7F1C}"/>
              </a:ext>
            </a:extLst>
          </p:cNvPr>
          <p:cNvPicPr>
            <a:picLocks noChangeAspect="1"/>
          </p:cNvPicPr>
          <p:nvPr/>
        </p:nvPicPr>
        <p:blipFill rotWithShape="1">
          <a:blip r:embed="rId4"/>
          <a:srcRect l="12468" t="10484" r="18160" b="10080"/>
          <a:stretch/>
        </p:blipFill>
        <p:spPr>
          <a:xfrm>
            <a:off x="1174529" y="1070671"/>
            <a:ext cx="6160248" cy="3965912"/>
          </a:xfrm>
          <a:prstGeom prst="rect">
            <a:avLst/>
          </a:prstGeom>
        </p:spPr>
      </p:pic>
      <p:sp>
        <p:nvSpPr>
          <p:cNvPr id="6" name="テキスト ボックス 5">
            <a:extLst>
              <a:ext uri="{FF2B5EF4-FFF2-40B4-BE49-F238E27FC236}">
                <a16:creationId xmlns:a16="http://schemas.microsoft.com/office/drawing/2014/main" id="{033A7B30-B0A6-D401-8163-DDD0D39A1DD5}"/>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エッセンシャルオイルによる治癒例</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19DB3EE3-4D28-D373-B68D-A0C5BF2F29FA}"/>
              </a:ext>
            </a:extLst>
          </p:cNvPr>
          <p:cNvPicPr>
            <a:picLocks noChangeAspect="1"/>
          </p:cNvPicPr>
          <p:nvPr/>
        </p:nvPicPr>
        <p:blipFill rotWithShape="1">
          <a:blip r:embed="rId5"/>
          <a:srcRect l="12695" t="21370" r="18840" b="10080"/>
          <a:stretch/>
        </p:blipFill>
        <p:spPr>
          <a:xfrm>
            <a:off x="8909282" y="4927079"/>
            <a:ext cx="7300463" cy="4109532"/>
          </a:xfrm>
          <a:prstGeom prst="rect">
            <a:avLst/>
          </a:prstGeom>
        </p:spPr>
      </p:pic>
      <p:sp>
        <p:nvSpPr>
          <p:cNvPr id="8" name="テキスト ボックス 7">
            <a:extLst>
              <a:ext uri="{FF2B5EF4-FFF2-40B4-BE49-F238E27FC236}">
                <a16:creationId xmlns:a16="http://schemas.microsoft.com/office/drawing/2014/main" id="{E19DE9FD-8E1F-1306-32E1-7F9530FBD2B1}"/>
              </a:ext>
            </a:extLst>
          </p:cNvPr>
          <p:cNvSpPr txBox="1"/>
          <p:nvPr/>
        </p:nvSpPr>
        <p:spPr>
          <a:xfrm>
            <a:off x="7859612" y="4945684"/>
            <a:ext cx="2056940" cy="584775"/>
          </a:xfrm>
          <a:prstGeom prst="rect">
            <a:avLst/>
          </a:prstGeom>
          <a:solidFill>
            <a:schemeClr val="bg1"/>
          </a:solidFill>
        </p:spPr>
        <p:txBody>
          <a:bodyPr wrap="square">
            <a:spAutoFit/>
          </a:bodyPr>
          <a:lstStyle/>
          <a:p>
            <a:pPr algn="ctr"/>
            <a:r>
              <a:rPr lang="ja-JP" altLang="en-US" sz="3200" i="0" dirty="0">
                <a:solidFill>
                  <a:srgbClr val="0070C0"/>
                </a:solidFill>
                <a:effectLst/>
                <a:latin typeface="BIZ UDPゴシック" panose="020B0400000000000000" pitchFamily="50" charset="-128"/>
                <a:ea typeface="BIZ UDPゴシック" panose="020B0400000000000000" pitchFamily="50" charset="-128"/>
              </a:rPr>
              <a:t>帯状疱疹</a:t>
            </a:r>
            <a:endParaRPr lang="en-US" altLang="ja-JP" sz="32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6DFEC4A5-76C9-A270-938F-A3C68C8ACD45}"/>
              </a:ext>
            </a:extLst>
          </p:cNvPr>
          <p:cNvSpPr txBox="1"/>
          <p:nvPr/>
        </p:nvSpPr>
        <p:spPr>
          <a:xfrm>
            <a:off x="11435388" y="2908484"/>
            <a:ext cx="1783890" cy="830997"/>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フランキンセンス</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8B53610-EB73-2B8E-F578-A74784BA1401}"/>
              </a:ext>
            </a:extLst>
          </p:cNvPr>
          <p:cNvSpPr txBox="1"/>
          <p:nvPr/>
        </p:nvSpPr>
        <p:spPr>
          <a:xfrm>
            <a:off x="1174529" y="1164174"/>
            <a:ext cx="1543050" cy="646331"/>
          </a:xfrm>
          <a:prstGeom prst="rect">
            <a:avLst/>
          </a:prstGeom>
          <a:solidFill>
            <a:schemeClr val="bg1"/>
          </a:solidFill>
        </p:spPr>
        <p:txBody>
          <a:bodyPr wrap="square">
            <a:spAutoFit/>
          </a:bodyPr>
          <a:lstStyle/>
          <a:p>
            <a:pPr algn="ctr"/>
            <a:r>
              <a:rPr lang="ja-JP" altLang="en-US" sz="3600" dirty="0">
                <a:solidFill>
                  <a:srgbClr val="0070C0"/>
                </a:solidFill>
                <a:latin typeface="BIZ UDPゴシック" panose="020B0400000000000000" pitchFamily="50" charset="-128"/>
                <a:ea typeface="BIZ UDPゴシック" panose="020B0400000000000000" pitchFamily="50" charset="-128"/>
              </a:rPr>
              <a:t>水虫</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816C2D9-6B53-5934-A6B2-A9532E059AF9}"/>
              </a:ext>
            </a:extLst>
          </p:cNvPr>
          <p:cNvSpPr txBox="1"/>
          <p:nvPr/>
        </p:nvSpPr>
        <p:spPr>
          <a:xfrm>
            <a:off x="60411" y="5124931"/>
            <a:ext cx="1543050" cy="646331"/>
          </a:xfrm>
          <a:prstGeom prst="rect">
            <a:avLst/>
          </a:prstGeom>
          <a:solidFill>
            <a:schemeClr val="bg1"/>
          </a:solidFill>
        </p:spPr>
        <p:txBody>
          <a:bodyPr wrap="square">
            <a:spAutoFit/>
          </a:bodyPr>
          <a:lstStyle/>
          <a:p>
            <a:pPr algn="ctr"/>
            <a:r>
              <a:rPr lang="ja-JP" altLang="en-US" sz="3600" i="0" dirty="0">
                <a:solidFill>
                  <a:srgbClr val="0070C0"/>
                </a:solidFill>
                <a:effectLst/>
                <a:latin typeface="BIZ UDPゴシック" panose="020B0400000000000000" pitchFamily="50" charset="-128"/>
                <a:ea typeface="BIZ UDPゴシック" panose="020B0400000000000000" pitchFamily="50" charset="-128"/>
              </a:rPr>
              <a:t>イボ</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E6EE213-9671-8ECB-A040-F993B06A2624}"/>
              </a:ext>
            </a:extLst>
          </p:cNvPr>
          <p:cNvSpPr txBox="1"/>
          <p:nvPr/>
        </p:nvSpPr>
        <p:spPr>
          <a:xfrm>
            <a:off x="1174529" y="4572000"/>
            <a:ext cx="2919118"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ティーツリー</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920E2AB-1BA3-36E1-E81C-376BF9FE9251}"/>
              </a:ext>
            </a:extLst>
          </p:cNvPr>
          <p:cNvSpPr txBox="1"/>
          <p:nvPr/>
        </p:nvSpPr>
        <p:spPr>
          <a:xfrm>
            <a:off x="1600371" y="8349781"/>
            <a:ext cx="2919118"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オレガノ</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7774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F29A338-4189-BD74-A4E4-A66516666AF7}"/>
              </a:ext>
            </a:extLst>
          </p:cNvPr>
          <p:cNvSpPr txBox="1"/>
          <p:nvPr/>
        </p:nvSpPr>
        <p:spPr>
          <a:xfrm>
            <a:off x="0" y="-2375"/>
            <a:ext cx="1647825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ドテラは　ウェルネスピラミッド　という考え方を提唱しています</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6466FC24-33A3-FD17-8D89-7275F5F2B869}"/>
              </a:ext>
            </a:extLst>
          </p:cNvPr>
          <p:cNvPicPr>
            <a:picLocks noChangeAspect="1"/>
          </p:cNvPicPr>
          <p:nvPr/>
        </p:nvPicPr>
        <p:blipFill rotWithShape="1">
          <a:blip r:embed="rId2"/>
          <a:srcRect l="29556" t="15057" r="24591" b="23498"/>
          <a:stretch/>
        </p:blipFill>
        <p:spPr>
          <a:xfrm>
            <a:off x="9646515" y="990787"/>
            <a:ext cx="6242772" cy="4703432"/>
          </a:xfrm>
          <a:prstGeom prst="rect">
            <a:avLst/>
          </a:prstGeom>
        </p:spPr>
      </p:pic>
      <p:sp>
        <p:nvSpPr>
          <p:cNvPr id="9" name="テキスト ボックス 8">
            <a:extLst>
              <a:ext uri="{FF2B5EF4-FFF2-40B4-BE49-F238E27FC236}">
                <a16:creationId xmlns:a16="http://schemas.microsoft.com/office/drawing/2014/main" id="{814985BB-8EAD-5098-AFEF-AD86DB1ABD55}"/>
              </a:ext>
            </a:extLst>
          </p:cNvPr>
          <p:cNvSpPr txBox="1"/>
          <p:nvPr/>
        </p:nvSpPr>
        <p:spPr>
          <a:xfrm>
            <a:off x="1178388" y="5694219"/>
            <a:ext cx="4266447" cy="707886"/>
          </a:xfrm>
          <a:prstGeom prst="rect">
            <a:avLst/>
          </a:prstGeom>
          <a:noFill/>
        </p:spPr>
        <p:txBody>
          <a:bodyPr wrap="square">
            <a:spAutoFit/>
          </a:bodyPr>
          <a:lstStyle/>
          <a:p>
            <a:r>
              <a:rPr lang="ja-JP" altLang="en-US" sz="4000" dirty="0">
                <a:highlight>
                  <a:srgbClr val="D8E9EC"/>
                </a:highlight>
                <a:latin typeface="BIZ UDPゴシック" panose="020B0400000000000000" pitchFamily="50" charset="-128"/>
                <a:ea typeface="BIZ UDPゴシック" panose="020B0400000000000000" pitchFamily="50" charset="-128"/>
              </a:rPr>
              <a:t>ウェルネスとは？</a:t>
            </a:r>
            <a:endParaRPr lang="en-US" altLang="ja-JP" sz="4000" dirty="0">
              <a:highlight>
                <a:srgbClr val="D8E9EC"/>
              </a:highligh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D74744D6-26BB-B900-D117-2944CA112409}"/>
              </a:ext>
            </a:extLst>
          </p:cNvPr>
          <p:cNvSpPr txBox="1"/>
          <p:nvPr/>
        </p:nvSpPr>
        <p:spPr>
          <a:xfrm>
            <a:off x="1347465" y="6438385"/>
            <a:ext cx="12036929" cy="1508105"/>
          </a:xfrm>
          <a:prstGeom prst="rect">
            <a:avLst/>
          </a:prstGeom>
          <a:noFill/>
        </p:spPr>
        <p:txBody>
          <a:bodyPr wrap="square">
            <a:spAutoFit/>
          </a:bodyPr>
          <a:lstStyle/>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従来の健康とは区別して、総合的、広い視点で捉えた健康観</a:t>
            </a:r>
            <a:endParaRPr lang="en-US" altLang="ja-JP" sz="2800" dirty="0">
              <a:latin typeface="BIZ UDPゴシック" panose="020B0400000000000000" pitchFamily="50" charset="-128"/>
              <a:ea typeface="BIZ UDPゴシック" panose="020B0400000000000000" pitchFamily="50" charset="-128"/>
            </a:endParaRPr>
          </a:p>
          <a:p>
            <a:r>
              <a:rPr lang="en-US" altLang="ja-JP" sz="3600" dirty="0">
                <a:solidFill>
                  <a:srgbClr val="0070C0"/>
                </a:solidFill>
                <a:latin typeface="BIZ UDPゴシック" panose="020B0400000000000000" pitchFamily="50" charset="-128"/>
                <a:ea typeface="BIZ UDPゴシック" panose="020B0400000000000000" pitchFamily="50" charset="-128"/>
              </a:rPr>
              <a:t>『</a:t>
            </a:r>
            <a:r>
              <a:rPr lang="ja-JP" altLang="en-US" sz="3600" dirty="0">
                <a:solidFill>
                  <a:srgbClr val="0070C0"/>
                </a:solidFill>
                <a:latin typeface="BIZ UDPゴシック" panose="020B0400000000000000" pitchFamily="50" charset="-128"/>
                <a:ea typeface="BIZ UDPゴシック" panose="020B0400000000000000" pitchFamily="50" charset="-128"/>
              </a:rPr>
              <a:t>　輝くように生き生きとしている状態　</a:t>
            </a:r>
            <a:r>
              <a:rPr lang="en-US" altLang="ja-JP" sz="3600" dirty="0">
                <a:solidFill>
                  <a:srgbClr val="0070C0"/>
                </a:solidFill>
                <a:latin typeface="BIZ UDPゴシック" panose="020B0400000000000000" pitchFamily="50" charset="-128"/>
                <a:ea typeface="BIZ UDPゴシック" panose="020B0400000000000000" pitchFamily="50" charset="-128"/>
              </a:rPr>
              <a:t>』</a:t>
            </a:r>
            <a:r>
              <a:rPr lang="ja-JP" altLang="en-US" sz="3600" dirty="0">
                <a:solidFill>
                  <a:srgbClr val="0070C0"/>
                </a:solidFill>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がウェルネスの根源</a:t>
            </a:r>
          </a:p>
        </p:txBody>
      </p:sp>
      <p:graphicFrame>
        <p:nvGraphicFramePr>
          <p:cNvPr id="12" name="テキスト ボックス 5">
            <a:extLst>
              <a:ext uri="{FF2B5EF4-FFF2-40B4-BE49-F238E27FC236}">
                <a16:creationId xmlns:a16="http://schemas.microsoft.com/office/drawing/2014/main" id="{9DBA6AAE-2E2D-1951-826A-C18DC16AA82C}"/>
              </a:ext>
            </a:extLst>
          </p:cNvPr>
          <p:cNvGraphicFramePr/>
          <p:nvPr/>
        </p:nvGraphicFramePr>
        <p:xfrm>
          <a:off x="366713" y="1326566"/>
          <a:ext cx="8124824" cy="4031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777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E1D826-1FCF-197A-F706-8C67F3C640E6}"/>
              </a:ext>
            </a:extLst>
          </p:cNvPr>
          <p:cNvPicPr>
            <a:picLocks noChangeAspect="1"/>
          </p:cNvPicPr>
          <p:nvPr/>
        </p:nvPicPr>
        <p:blipFill rotWithShape="1">
          <a:blip r:embed="rId2"/>
          <a:srcRect l="8387" t="31048" r="17027" b="14113"/>
          <a:stretch/>
        </p:blipFill>
        <p:spPr>
          <a:xfrm>
            <a:off x="39689" y="1592440"/>
            <a:ext cx="8621957" cy="3564091"/>
          </a:xfrm>
          <a:prstGeom prst="rect">
            <a:avLst/>
          </a:prstGeom>
        </p:spPr>
      </p:pic>
      <p:pic>
        <p:nvPicPr>
          <p:cNvPr id="4" name="図 3">
            <a:extLst>
              <a:ext uri="{FF2B5EF4-FFF2-40B4-BE49-F238E27FC236}">
                <a16:creationId xmlns:a16="http://schemas.microsoft.com/office/drawing/2014/main" id="{B9A006B7-6A33-34ED-D99C-6560A06BB417}"/>
              </a:ext>
            </a:extLst>
          </p:cNvPr>
          <p:cNvPicPr>
            <a:picLocks noChangeAspect="1"/>
          </p:cNvPicPr>
          <p:nvPr/>
        </p:nvPicPr>
        <p:blipFill rotWithShape="1">
          <a:blip r:embed="rId3"/>
          <a:srcRect l="6573" t="10484" r="17254" b="13710"/>
          <a:stretch/>
        </p:blipFill>
        <p:spPr>
          <a:xfrm>
            <a:off x="0" y="5212724"/>
            <a:ext cx="6369869" cy="3564091"/>
          </a:xfrm>
          <a:prstGeom prst="rect">
            <a:avLst/>
          </a:prstGeom>
        </p:spPr>
      </p:pic>
      <p:sp>
        <p:nvSpPr>
          <p:cNvPr id="5" name="テキスト ボックス 4">
            <a:extLst>
              <a:ext uri="{FF2B5EF4-FFF2-40B4-BE49-F238E27FC236}">
                <a16:creationId xmlns:a16="http://schemas.microsoft.com/office/drawing/2014/main" id="{1F277905-77D3-9904-2467-8534D31B0EF9}"/>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エッセンシャルオイルによる治癒例</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CFC726D-697F-D574-D33B-D188C7438F37}"/>
              </a:ext>
            </a:extLst>
          </p:cNvPr>
          <p:cNvSpPr txBox="1"/>
          <p:nvPr/>
        </p:nvSpPr>
        <p:spPr>
          <a:xfrm>
            <a:off x="0" y="1205963"/>
            <a:ext cx="3058859" cy="646331"/>
          </a:xfrm>
          <a:prstGeom prst="rect">
            <a:avLst/>
          </a:prstGeom>
          <a:solidFill>
            <a:schemeClr val="bg1"/>
          </a:solidFill>
        </p:spPr>
        <p:txBody>
          <a:bodyPr wrap="square">
            <a:spAutoFit/>
          </a:bodyPr>
          <a:lstStyle/>
          <a:p>
            <a:pPr algn="ctr"/>
            <a:r>
              <a:rPr lang="ja-JP" altLang="en-US" sz="3600" i="0" dirty="0">
                <a:solidFill>
                  <a:srgbClr val="0070C0"/>
                </a:solidFill>
                <a:effectLst/>
                <a:latin typeface="BIZ UDPゴシック" panose="020B0400000000000000" pitchFamily="50" charset="-128"/>
                <a:ea typeface="BIZ UDPゴシック" panose="020B0400000000000000" pitchFamily="50" charset="-128"/>
              </a:rPr>
              <a:t>育毛（薄毛）</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6A0C838-6986-213F-E2FC-41776C4B00B4}"/>
              </a:ext>
            </a:extLst>
          </p:cNvPr>
          <p:cNvSpPr txBox="1"/>
          <p:nvPr/>
        </p:nvSpPr>
        <p:spPr>
          <a:xfrm>
            <a:off x="9631569" y="1243371"/>
            <a:ext cx="1749324" cy="646331"/>
          </a:xfrm>
          <a:prstGeom prst="rect">
            <a:avLst/>
          </a:prstGeom>
          <a:solidFill>
            <a:schemeClr val="bg1"/>
          </a:solidFill>
        </p:spPr>
        <p:txBody>
          <a:bodyPr wrap="square">
            <a:spAutoFit/>
          </a:bodyPr>
          <a:lstStyle/>
          <a:p>
            <a:pPr algn="ctr"/>
            <a:r>
              <a:rPr lang="ja-JP" altLang="en-US" sz="3600" i="0" dirty="0">
                <a:solidFill>
                  <a:srgbClr val="0070C0"/>
                </a:solidFill>
                <a:effectLst/>
                <a:latin typeface="BIZ UDPゴシック" panose="020B0400000000000000" pitchFamily="50" charset="-128"/>
                <a:ea typeface="BIZ UDPゴシック" panose="020B0400000000000000" pitchFamily="50" charset="-128"/>
              </a:rPr>
              <a:t>浮腫</a:t>
            </a:r>
            <a:endParaRPr lang="en-US" altLang="ja-JP" sz="3600"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0FC30B70-7AD3-8B08-68AC-15537EDC0EBF}"/>
              </a:ext>
            </a:extLst>
          </p:cNvPr>
          <p:cNvPicPr>
            <a:picLocks noChangeAspect="1"/>
          </p:cNvPicPr>
          <p:nvPr/>
        </p:nvPicPr>
        <p:blipFill rotWithShape="1">
          <a:blip r:embed="rId4"/>
          <a:srcRect l="17909" t="24305" r="65533" b="14054"/>
          <a:stretch/>
        </p:blipFill>
        <p:spPr>
          <a:xfrm>
            <a:off x="9886133" y="2022618"/>
            <a:ext cx="1196617" cy="2504468"/>
          </a:xfrm>
          <a:prstGeom prst="rect">
            <a:avLst/>
          </a:prstGeom>
        </p:spPr>
      </p:pic>
      <p:pic>
        <p:nvPicPr>
          <p:cNvPr id="9" name="図 8">
            <a:extLst>
              <a:ext uri="{FF2B5EF4-FFF2-40B4-BE49-F238E27FC236}">
                <a16:creationId xmlns:a16="http://schemas.microsoft.com/office/drawing/2014/main" id="{919E18CC-A065-6A71-AD25-CC704D204F4A}"/>
              </a:ext>
            </a:extLst>
          </p:cNvPr>
          <p:cNvPicPr>
            <a:picLocks noChangeAspect="1"/>
          </p:cNvPicPr>
          <p:nvPr/>
        </p:nvPicPr>
        <p:blipFill rotWithShape="1">
          <a:blip r:embed="rId4"/>
          <a:srcRect l="43333" t="10081" r="23261" b="11694"/>
          <a:stretch/>
        </p:blipFill>
        <p:spPr>
          <a:xfrm>
            <a:off x="11596798" y="1216534"/>
            <a:ext cx="3801069" cy="5004320"/>
          </a:xfrm>
          <a:prstGeom prst="rect">
            <a:avLst/>
          </a:prstGeom>
        </p:spPr>
      </p:pic>
      <p:sp>
        <p:nvSpPr>
          <p:cNvPr id="11" name="テキスト ボックス 10">
            <a:extLst>
              <a:ext uri="{FF2B5EF4-FFF2-40B4-BE49-F238E27FC236}">
                <a16:creationId xmlns:a16="http://schemas.microsoft.com/office/drawing/2014/main" id="{9DA28250-6731-9F77-2FE3-743AF3FFF18B}"/>
              </a:ext>
            </a:extLst>
          </p:cNvPr>
          <p:cNvSpPr txBox="1"/>
          <p:nvPr/>
        </p:nvSpPr>
        <p:spPr>
          <a:xfrm>
            <a:off x="400923" y="8689842"/>
            <a:ext cx="8143874" cy="369332"/>
          </a:xfrm>
          <a:prstGeom prst="rect">
            <a:avLst/>
          </a:prstGeom>
          <a:noFill/>
        </p:spPr>
        <p:txBody>
          <a:bodyPr wrap="square">
            <a:spAutoFit/>
          </a:bodyPr>
          <a:lstStyle/>
          <a:p>
            <a:r>
              <a:rPr lang="en-US" altLang="ja-JP" dirty="0">
                <a:latin typeface="BIZ UDPゴシック" panose="020B0400000000000000" pitchFamily="50" charset="-128"/>
                <a:ea typeface="BIZ UDPゴシック" panose="020B0400000000000000" pitchFamily="50" charset="-128"/>
              </a:rPr>
              <a:t>70</a:t>
            </a:r>
            <a:r>
              <a:rPr lang="ja-JP" altLang="en-US" dirty="0">
                <a:latin typeface="BIZ UDPゴシック" panose="020B0400000000000000" pitchFamily="50" charset="-128"/>
                <a:ea typeface="BIZ UDPゴシック" panose="020B0400000000000000" pitchFamily="50" charset="-128"/>
              </a:rPr>
              <a:t>種類のミネラルを摂ることで亜鉛が働く</a:t>
            </a:r>
          </a:p>
        </p:txBody>
      </p:sp>
      <p:sp>
        <p:nvSpPr>
          <p:cNvPr id="12" name="テキスト ボックス 11">
            <a:extLst>
              <a:ext uri="{FF2B5EF4-FFF2-40B4-BE49-F238E27FC236}">
                <a16:creationId xmlns:a16="http://schemas.microsoft.com/office/drawing/2014/main" id="{F8CFF1B5-2134-F9BE-EBF0-ECBF4482CE11}"/>
              </a:ext>
            </a:extLst>
          </p:cNvPr>
          <p:cNvSpPr txBox="1"/>
          <p:nvPr/>
        </p:nvSpPr>
        <p:spPr>
          <a:xfrm>
            <a:off x="9509026" y="4535635"/>
            <a:ext cx="1994410" cy="461665"/>
          </a:xfrm>
          <a:prstGeom prst="rect">
            <a:avLst/>
          </a:prstGeom>
          <a:solidFill>
            <a:schemeClr val="bg1"/>
          </a:solidFill>
        </p:spPr>
        <p:txBody>
          <a:bodyPr wrap="square">
            <a:spAutoFit/>
          </a:bodyPr>
          <a:lstStyle/>
          <a:p>
            <a:pPr algn="ctr"/>
            <a:r>
              <a:rPr lang="ja-JP" altLang="en-US" sz="2400" i="0" dirty="0">
                <a:solidFill>
                  <a:srgbClr val="0070C0"/>
                </a:solidFill>
                <a:effectLst/>
                <a:latin typeface="BIZ UDPゴシック" panose="020B0400000000000000" pitchFamily="50" charset="-128"/>
                <a:ea typeface="BIZ UDPゴシック" panose="020B0400000000000000" pitchFamily="50" charset="-128"/>
              </a:rPr>
              <a:t>アロマタッチ</a:t>
            </a:r>
            <a:endParaRPr lang="en-US" altLang="ja-JP" sz="2400" i="0" dirty="0">
              <a:solidFill>
                <a:srgbClr val="0070C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84890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7C02A6-9118-8F7D-44B0-95C7C41B4435}"/>
              </a:ext>
            </a:extLst>
          </p:cNvPr>
          <p:cNvPicPr>
            <a:picLocks noChangeAspect="1"/>
          </p:cNvPicPr>
          <p:nvPr/>
        </p:nvPicPr>
        <p:blipFill rotWithShape="1">
          <a:blip r:embed="rId2"/>
          <a:srcRect l="6326" t="11046" r="15388" b="9884"/>
          <a:stretch/>
        </p:blipFill>
        <p:spPr>
          <a:xfrm>
            <a:off x="0" y="781171"/>
            <a:ext cx="8319501" cy="4724226"/>
          </a:xfrm>
          <a:prstGeom prst="rect">
            <a:avLst/>
          </a:prstGeom>
        </p:spPr>
      </p:pic>
      <p:pic>
        <p:nvPicPr>
          <p:cNvPr id="6" name="図 5">
            <a:extLst>
              <a:ext uri="{FF2B5EF4-FFF2-40B4-BE49-F238E27FC236}">
                <a16:creationId xmlns:a16="http://schemas.microsoft.com/office/drawing/2014/main" id="{58924909-FB7E-69D6-1EA3-CCFA72A97DA5}"/>
              </a:ext>
            </a:extLst>
          </p:cNvPr>
          <p:cNvPicPr>
            <a:picLocks noChangeAspect="1"/>
          </p:cNvPicPr>
          <p:nvPr/>
        </p:nvPicPr>
        <p:blipFill rotWithShape="1">
          <a:blip r:embed="rId3"/>
          <a:srcRect l="11392" t="15911" r="17839" b="18471"/>
          <a:stretch/>
        </p:blipFill>
        <p:spPr>
          <a:xfrm>
            <a:off x="8766067" y="4910887"/>
            <a:ext cx="7310361" cy="3810927"/>
          </a:xfrm>
          <a:prstGeom prst="rect">
            <a:avLst/>
          </a:prstGeom>
        </p:spPr>
      </p:pic>
      <p:pic>
        <p:nvPicPr>
          <p:cNvPr id="8" name="図 7">
            <a:extLst>
              <a:ext uri="{FF2B5EF4-FFF2-40B4-BE49-F238E27FC236}">
                <a16:creationId xmlns:a16="http://schemas.microsoft.com/office/drawing/2014/main" id="{088A4B13-ECE7-5B58-9404-7425B026269B}"/>
              </a:ext>
            </a:extLst>
          </p:cNvPr>
          <p:cNvPicPr>
            <a:picLocks noChangeAspect="1"/>
          </p:cNvPicPr>
          <p:nvPr/>
        </p:nvPicPr>
        <p:blipFill rotWithShape="1">
          <a:blip r:embed="rId4"/>
          <a:srcRect l="9105" t="18714" r="15551" b="11889"/>
          <a:stretch/>
        </p:blipFill>
        <p:spPr>
          <a:xfrm>
            <a:off x="8766067" y="781171"/>
            <a:ext cx="7489933" cy="3878599"/>
          </a:xfrm>
          <a:prstGeom prst="rect">
            <a:avLst/>
          </a:prstGeom>
        </p:spPr>
      </p:pic>
      <p:sp>
        <p:nvSpPr>
          <p:cNvPr id="9" name="テキスト ボックス 8">
            <a:extLst>
              <a:ext uri="{FF2B5EF4-FFF2-40B4-BE49-F238E27FC236}">
                <a16:creationId xmlns:a16="http://schemas.microsoft.com/office/drawing/2014/main" id="{2F4AA711-8D8B-444F-0E03-B231633BBD00}"/>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エッセンシャルオイルは</a:t>
            </a:r>
            <a:r>
              <a:rPr lang="en-US" altLang="ja-JP" sz="3200" b="1" i="0" dirty="0">
                <a:solidFill>
                  <a:srgbClr val="0070C0"/>
                </a:solidFill>
                <a:effectLst/>
                <a:latin typeface="BIZ UDPゴシック" panose="020B0400000000000000" pitchFamily="50" charset="-128"/>
                <a:ea typeface="BIZ UDPゴシック" panose="020B0400000000000000" pitchFamily="50" charset="-128"/>
              </a:rPr>
              <a:t>0.2</a:t>
            </a: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秒で大脳に届きます</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338C02AC-79F7-08FB-DFCF-0F1A62A85C47}"/>
              </a:ext>
            </a:extLst>
          </p:cNvPr>
          <p:cNvSpPr txBox="1"/>
          <p:nvPr/>
        </p:nvSpPr>
        <p:spPr>
          <a:xfrm>
            <a:off x="11117894" y="3323640"/>
            <a:ext cx="6727672" cy="1323439"/>
          </a:xfrm>
          <a:prstGeom prst="rect">
            <a:avLst/>
          </a:prstGeom>
          <a:noFill/>
          <a:ln>
            <a:noFill/>
          </a:ln>
        </p:spPr>
        <p:txBody>
          <a:bodyPr wrap="square">
            <a:spAutoFit/>
          </a:bodyPr>
          <a:lstStyle/>
          <a:p>
            <a:endParaRPr lang="en-US" altLang="ja-JP" sz="4000" i="0" dirty="0">
              <a:solidFill>
                <a:srgbClr val="FF0000"/>
              </a:solidFill>
              <a:effectLst/>
              <a:highlight>
                <a:srgbClr val="D8E9EC"/>
              </a:highlight>
              <a:latin typeface="BIZ UDPゴシック" panose="020B0400000000000000" pitchFamily="50" charset="-128"/>
              <a:ea typeface="BIZ UDPゴシック" panose="020B0400000000000000" pitchFamily="50" charset="-128"/>
            </a:endParaRPr>
          </a:p>
          <a:p>
            <a:r>
              <a:rPr lang="ja-JP" altLang="en-US" sz="4000" dirty="0">
                <a:solidFill>
                  <a:srgbClr val="FF0000"/>
                </a:solidFill>
                <a:latin typeface="BIZ UDPゴシック" panose="020B0400000000000000" pitchFamily="50" charset="-128"/>
                <a:ea typeface="BIZ UDPゴシック" panose="020B0400000000000000" pitchFamily="50" charset="-128"/>
              </a:rPr>
              <a:t>★　</a:t>
            </a:r>
            <a:endParaRPr lang="en-US" altLang="ja-JP" sz="4000" dirty="0">
              <a:solidFill>
                <a:srgbClr val="FF000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50397B3-AF7A-FC17-976E-37D21166F9DF}"/>
              </a:ext>
            </a:extLst>
          </p:cNvPr>
          <p:cNvSpPr txBox="1"/>
          <p:nvPr/>
        </p:nvSpPr>
        <p:spPr>
          <a:xfrm>
            <a:off x="11347788" y="4462163"/>
            <a:ext cx="6727672" cy="646331"/>
          </a:xfrm>
          <a:prstGeom prst="rect">
            <a:avLst/>
          </a:prstGeom>
          <a:noFill/>
          <a:ln>
            <a:noFill/>
          </a:ln>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ローズマリーも有効</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C22AC1E-D521-A4E8-9EB9-20BFA472CA40}"/>
              </a:ext>
            </a:extLst>
          </p:cNvPr>
          <p:cNvSpPr txBox="1"/>
          <p:nvPr/>
        </p:nvSpPr>
        <p:spPr>
          <a:xfrm>
            <a:off x="13159158" y="7451229"/>
            <a:ext cx="6727672" cy="1323439"/>
          </a:xfrm>
          <a:prstGeom prst="rect">
            <a:avLst/>
          </a:prstGeom>
          <a:noFill/>
          <a:ln>
            <a:noFill/>
          </a:ln>
        </p:spPr>
        <p:txBody>
          <a:bodyPr wrap="square">
            <a:spAutoFit/>
          </a:bodyPr>
          <a:lstStyle/>
          <a:p>
            <a:endParaRPr lang="en-US" altLang="ja-JP" sz="4000" i="0" dirty="0">
              <a:solidFill>
                <a:srgbClr val="FF0000"/>
              </a:solidFill>
              <a:effectLst/>
              <a:highlight>
                <a:srgbClr val="D8E9EC"/>
              </a:highlight>
              <a:latin typeface="BIZ UDPゴシック" panose="020B0400000000000000" pitchFamily="50" charset="-128"/>
              <a:ea typeface="BIZ UDPゴシック" panose="020B0400000000000000" pitchFamily="50" charset="-128"/>
            </a:endParaRPr>
          </a:p>
          <a:p>
            <a:r>
              <a:rPr lang="ja-JP" altLang="en-US" sz="4000" dirty="0">
                <a:solidFill>
                  <a:srgbClr val="FF0000"/>
                </a:solidFill>
                <a:latin typeface="BIZ UDPゴシック" panose="020B0400000000000000" pitchFamily="50" charset="-128"/>
                <a:ea typeface="BIZ UDPゴシック" panose="020B0400000000000000" pitchFamily="50" charset="-128"/>
              </a:rPr>
              <a:t>★　</a:t>
            </a:r>
            <a:endParaRPr lang="en-US" altLang="ja-JP" sz="4000" dirty="0">
              <a:solidFill>
                <a:srgbClr val="FF0000"/>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C79BE3A0-E28C-A956-0CAD-A6F2B69DE1ED}"/>
              </a:ext>
            </a:extLst>
          </p:cNvPr>
          <p:cNvSpPr txBox="1"/>
          <p:nvPr/>
        </p:nvSpPr>
        <p:spPr>
          <a:xfrm>
            <a:off x="416033" y="5704168"/>
            <a:ext cx="7711967" cy="1077218"/>
          </a:xfrm>
          <a:prstGeom prst="rect">
            <a:avLst/>
          </a:prstGeom>
          <a:noFill/>
          <a:ln>
            <a:noFill/>
          </a:ln>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癇癪が起きると待つしかなかったお子様</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アロマオイルで落ち着きました　</a:t>
            </a:r>
            <a:r>
              <a:rPr lang="en-US" altLang="ja-JP" sz="3200" dirty="0">
                <a:latin typeface="BIZ UDPゴシック" panose="020B0400000000000000" pitchFamily="50" charset="-128"/>
                <a:ea typeface="BIZ UDPゴシック" panose="020B0400000000000000" pitchFamily="50" charset="-128"/>
              </a:rPr>
              <a:t>( ^^)</a:t>
            </a:r>
          </a:p>
        </p:txBody>
      </p:sp>
      <p:sp>
        <p:nvSpPr>
          <p:cNvPr id="14" name="テキスト ボックス 13">
            <a:extLst>
              <a:ext uri="{FF2B5EF4-FFF2-40B4-BE49-F238E27FC236}">
                <a16:creationId xmlns:a16="http://schemas.microsoft.com/office/drawing/2014/main" id="{FC791F5B-381D-189B-9E34-4484647AA2A9}"/>
              </a:ext>
            </a:extLst>
          </p:cNvPr>
          <p:cNvSpPr txBox="1"/>
          <p:nvPr/>
        </p:nvSpPr>
        <p:spPr>
          <a:xfrm>
            <a:off x="12511033" y="8774668"/>
            <a:ext cx="2956259"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荒木絵美氏　講座より画像引用</a:t>
            </a:r>
          </a:p>
        </p:txBody>
      </p:sp>
    </p:spTree>
    <p:extLst>
      <p:ext uri="{BB962C8B-B14F-4D97-AF65-F5344CB8AC3E}">
        <p14:creationId xmlns:p14="http://schemas.microsoft.com/office/powerpoint/2010/main" val="341674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4182046-429F-F2FB-F4C2-09DDDB0C734E}"/>
              </a:ext>
            </a:extLst>
          </p:cNvPr>
          <p:cNvSpPr txBox="1"/>
          <p:nvPr/>
        </p:nvSpPr>
        <p:spPr>
          <a:xfrm>
            <a:off x="841248" y="853440"/>
            <a:ext cx="6425184" cy="197510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ja-JP" altLang="en-US" sz="6700" b="1" i="0" kern="1200">
                <a:solidFill>
                  <a:schemeClr val="tx1"/>
                </a:solidFill>
                <a:effectLst/>
                <a:latin typeface="+mj-lt"/>
                <a:ea typeface="+mj-ea"/>
                <a:cs typeface="+mj-cs"/>
              </a:rPr>
              <a:t>アロマタッチは最強です</a:t>
            </a:r>
            <a:endParaRPr lang="en-US" altLang="ja-JP" sz="6700" b="1" i="0" kern="1200">
              <a:solidFill>
                <a:schemeClr val="tx1"/>
              </a:solidFill>
              <a:effectLst/>
              <a:latin typeface="+mj-lt"/>
              <a:ea typeface="+mj-ea"/>
              <a:cs typeface="+mj-cs"/>
            </a:endParaRPr>
          </a:p>
        </p:txBody>
      </p:sp>
      <p:sp>
        <p:nvSpPr>
          <p:cNvPr id="5" name="テキスト ボックス 4">
            <a:extLst>
              <a:ext uri="{FF2B5EF4-FFF2-40B4-BE49-F238E27FC236}">
                <a16:creationId xmlns:a16="http://schemas.microsoft.com/office/drawing/2014/main" id="{7D96D7E1-32D9-D157-8E9E-98B17F0C40EB}"/>
              </a:ext>
            </a:extLst>
          </p:cNvPr>
          <p:cNvSpPr txBox="1"/>
          <p:nvPr/>
        </p:nvSpPr>
        <p:spPr>
          <a:xfrm>
            <a:off x="575781" y="3294986"/>
            <a:ext cx="6690651" cy="4730496"/>
          </a:xfrm>
          <a:prstGeom prst="rect">
            <a:avLst/>
          </a:prstGeom>
        </p:spPr>
        <p:txBody>
          <a:bodyPr vert="horz" lIns="91440" tIns="45720" rIns="91440" bIns="45720" rtlCol="0" anchor="t">
            <a:normAutofit fontScale="92500" lnSpcReduction="20000"/>
          </a:bodyPr>
          <a:lstStyle/>
          <a:p>
            <a:pPr indent="-228600" defTabSz="914400">
              <a:lnSpc>
                <a:spcPct val="90000"/>
              </a:lnSpc>
              <a:spcAft>
                <a:spcPts val="600"/>
              </a:spcAft>
              <a:buFont typeface="Arial" panose="020B0604020202020204" pitchFamily="34" charset="0"/>
              <a:buChar char="•"/>
            </a:pPr>
            <a:r>
              <a:rPr lang="ja-JP" altLang="en-US" sz="2200" dirty="0">
                <a:latin typeface="BIZ UDPゴシック" panose="020B0400000000000000" pitchFamily="50" charset="-128"/>
                <a:ea typeface="BIZ UDPゴシック" panose="020B0400000000000000" pitchFamily="50" charset="-128"/>
              </a:rPr>
              <a:t>背中が腫れている。</a:t>
            </a:r>
            <a:endParaRPr lang="en-US" altLang="ja-JP" sz="2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200" dirty="0">
                <a:latin typeface="BIZ UDPゴシック" panose="020B0400000000000000" pitchFamily="50" charset="-128"/>
                <a:ea typeface="BIZ UDPゴシック" panose="020B0400000000000000" pitchFamily="50" charset="-128"/>
              </a:rPr>
              <a:t>　ストレスが溜まると副腎からストレスホルモン（コルチゾール）がでる。</a:t>
            </a:r>
            <a:br>
              <a:rPr lang="en-US" altLang="ja-JP" sz="2200" dirty="0">
                <a:latin typeface="BIZ UDPゴシック" panose="020B0400000000000000" pitchFamily="50" charset="-128"/>
                <a:ea typeface="BIZ UDPゴシック" panose="020B0400000000000000" pitchFamily="50" charset="-128"/>
              </a:rPr>
            </a:br>
            <a:endParaRPr lang="en-US" altLang="ja-JP" sz="22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200" dirty="0">
                <a:latin typeface="BIZ UDPゴシック" panose="020B0400000000000000" pitchFamily="50" charset="-128"/>
                <a:ea typeface="BIZ UDPゴシック" panose="020B0400000000000000" pitchFamily="50" charset="-128"/>
              </a:rPr>
              <a:t>体の中心部に脂肪や毒物をためる。</a:t>
            </a:r>
            <a:br>
              <a:rPr lang="en-US" altLang="ja-JP" sz="2200" dirty="0">
                <a:latin typeface="BIZ UDPゴシック" panose="020B0400000000000000" pitchFamily="50" charset="-128"/>
                <a:ea typeface="BIZ UDPゴシック" panose="020B0400000000000000" pitchFamily="50" charset="-128"/>
              </a:rPr>
            </a:br>
            <a:endParaRPr lang="en-US" altLang="ja-JP" sz="22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200" dirty="0">
                <a:latin typeface="BIZ UDPゴシック" panose="020B0400000000000000" pitchFamily="50" charset="-128"/>
                <a:ea typeface="BIZ UDPゴシック" panose="020B0400000000000000" pitchFamily="50" charset="-128"/>
              </a:rPr>
              <a:t>ストレス太りの人は背中が腫れていたり</a:t>
            </a:r>
            <a:endParaRPr lang="en-US" altLang="ja-JP" sz="2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200" dirty="0">
                <a:latin typeface="BIZ UDPゴシック" panose="020B0400000000000000" pitchFamily="50" charset="-128"/>
                <a:ea typeface="BIZ UDPゴシック" panose="020B0400000000000000" pitchFamily="50" charset="-128"/>
              </a:rPr>
              <a:t>　お腹がぽこっと出ている。</a:t>
            </a:r>
            <a:br>
              <a:rPr lang="en-US" altLang="ja-JP" sz="2200" dirty="0">
                <a:latin typeface="BIZ UDPゴシック" panose="020B0400000000000000" pitchFamily="50" charset="-128"/>
                <a:ea typeface="BIZ UDPゴシック" panose="020B0400000000000000" pitchFamily="50" charset="-128"/>
              </a:rPr>
            </a:br>
            <a:endParaRPr lang="en-US" altLang="ja-JP" sz="22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200" dirty="0">
                <a:solidFill>
                  <a:srgbClr val="FF0000"/>
                </a:solidFill>
                <a:latin typeface="BIZ UDPゴシック" panose="020B0400000000000000" pitchFamily="50" charset="-128"/>
                <a:ea typeface="BIZ UDPゴシック" panose="020B0400000000000000" pitchFamily="50" charset="-128"/>
              </a:rPr>
              <a:t>オイル効果とタッチ効果で脳の視床下部からオキシトシンが出ます。</a:t>
            </a:r>
            <a:br>
              <a:rPr lang="en-US" altLang="ja-JP" sz="2200" dirty="0">
                <a:solidFill>
                  <a:srgbClr val="FF0000"/>
                </a:solidFill>
                <a:latin typeface="BIZ UDPゴシック" panose="020B0400000000000000" pitchFamily="50" charset="-128"/>
                <a:ea typeface="BIZ UDPゴシック" panose="020B0400000000000000" pitchFamily="50" charset="-128"/>
              </a:rPr>
            </a:br>
            <a:endParaRPr lang="en-US" altLang="ja-JP" sz="2200" dirty="0">
              <a:solidFill>
                <a:srgbClr val="FF000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200" dirty="0">
                <a:latin typeface="BIZ UDPゴシック" panose="020B0400000000000000" pitchFamily="50" charset="-128"/>
                <a:ea typeface="BIZ UDPゴシック" panose="020B0400000000000000" pitchFamily="50" charset="-128"/>
              </a:rPr>
              <a:t>　　　</a:t>
            </a:r>
            <a:endParaRPr lang="en-US" altLang="ja-JP" sz="22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200" dirty="0">
                <a:latin typeface="BIZ UDPゴシック" panose="020B0400000000000000" pitchFamily="50" charset="-128"/>
                <a:ea typeface="BIZ UDPゴシック" panose="020B0400000000000000" pitchFamily="50" charset="-128"/>
              </a:rPr>
              <a:t>ストレスはミネラル不足が原因。</a:t>
            </a:r>
            <a:br>
              <a:rPr lang="en-US" altLang="ja-JP" sz="2200" dirty="0">
                <a:latin typeface="BIZ UDPゴシック" panose="020B0400000000000000" pitchFamily="50" charset="-128"/>
                <a:ea typeface="BIZ UDPゴシック" panose="020B0400000000000000" pitchFamily="50" charset="-128"/>
              </a:rPr>
            </a:br>
            <a:endParaRPr lang="en-US" altLang="ja-JP" sz="2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200" dirty="0">
                <a:latin typeface="BIZ UDPゴシック" panose="020B0400000000000000" pitchFamily="50" charset="-128"/>
                <a:ea typeface="BIZ UDPゴシック" panose="020B0400000000000000" pitchFamily="50" charset="-128"/>
              </a:rPr>
              <a:t>　</a:t>
            </a:r>
            <a:r>
              <a:rPr lang="en-US" altLang="ja-JP" sz="22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ストレスがかかった時ミネラルが大量につかわれてしまう。その出来事によりストレス副腎からコルチゾールが出て、ミネラルが大量損失し病気になるという原理</a:t>
            </a:r>
            <a:r>
              <a:rPr lang="en-US" altLang="ja-JP" sz="2200" dirty="0">
                <a:latin typeface="BIZ UDPゴシック" panose="020B0400000000000000" pitchFamily="50" charset="-128"/>
                <a:ea typeface="BIZ UDPゴシック" panose="020B0400000000000000" pitchFamily="50" charset="-128"/>
              </a:rPr>
              <a:t>】</a:t>
            </a:r>
          </a:p>
        </p:txBody>
      </p:sp>
      <p:pic>
        <p:nvPicPr>
          <p:cNvPr id="3" name="図 2">
            <a:extLst>
              <a:ext uri="{FF2B5EF4-FFF2-40B4-BE49-F238E27FC236}">
                <a16:creationId xmlns:a16="http://schemas.microsoft.com/office/drawing/2014/main" id="{A439CC0D-C060-F05D-476B-3D3883F8F7BE}"/>
              </a:ext>
            </a:extLst>
          </p:cNvPr>
          <p:cNvPicPr>
            <a:picLocks noChangeAspect="1"/>
          </p:cNvPicPr>
          <p:nvPr/>
        </p:nvPicPr>
        <p:blipFill rotWithShape="1">
          <a:blip r:embed="rId2"/>
          <a:srcRect l="7960" t="10174" r="18820" b="11919"/>
          <a:stretch/>
        </p:blipFill>
        <p:spPr>
          <a:xfrm>
            <a:off x="7266432" y="1700587"/>
            <a:ext cx="8724101" cy="5221434"/>
          </a:xfrm>
          <a:prstGeom prst="rect">
            <a:avLst/>
          </a:prstGeom>
        </p:spPr>
      </p:pic>
      <p:sp>
        <p:nvSpPr>
          <p:cNvPr id="7" name="テキスト ボックス 6">
            <a:extLst>
              <a:ext uri="{FF2B5EF4-FFF2-40B4-BE49-F238E27FC236}">
                <a16:creationId xmlns:a16="http://schemas.microsoft.com/office/drawing/2014/main" id="{2DBB35B2-5324-300D-0ABC-652C7722F64F}"/>
              </a:ext>
            </a:extLst>
          </p:cNvPr>
          <p:cNvSpPr txBox="1"/>
          <p:nvPr/>
        </p:nvSpPr>
        <p:spPr>
          <a:xfrm>
            <a:off x="12290171" y="8535085"/>
            <a:ext cx="2956259"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荒木絵美氏　講座より画像引用</a:t>
            </a:r>
          </a:p>
        </p:txBody>
      </p:sp>
    </p:spTree>
    <p:extLst>
      <p:ext uri="{BB962C8B-B14F-4D97-AF65-F5344CB8AC3E}">
        <p14:creationId xmlns:p14="http://schemas.microsoft.com/office/powerpoint/2010/main" val="590931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4EA66A-7769-D00C-6BE5-27833A9C8B0B}"/>
              </a:ext>
            </a:extLst>
          </p:cNvPr>
          <p:cNvSpPr txBox="1"/>
          <p:nvPr/>
        </p:nvSpPr>
        <p:spPr>
          <a:xfrm>
            <a:off x="5619752" y="4159386"/>
            <a:ext cx="8124824" cy="2554545"/>
          </a:xfrm>
          <a:prstGeom prst="rect">
            <a:avLst/>
          </a:prstGeom>
          <a:noFill/>
        </p:spPr>
        <p:txBody>
          <a:bodyPr wrap="square">
            <a:spAutoFit/>
          </a:bodyPr>
          <a:lstStyle/>
          <a:p>
            <a:pPr algn="l"/>
            <a:r>
              <a:rPr lang="ja-JP" altLang="en-US" sz="3200" b="1" i="0" dirty="0">
                <a:solidFill>
                  <a:srgbClr val="313131"/>
                </a:solidFill>
                <a:effectLst/>
                <a:latin typeface="BIZ UDPゴシック" panose="020B0400000000000000" pitchFamily="50" charset="-128"/>
                <a:ea typeface="BIZ UDPゴシック" panose="020B0400000000000000" pitchFamily="50" charset="-128"/>
              </a:rPr>
              <a:t>①ストレス　→からだのストレス解放</a:t>
            </a:r>
            <a:br>
              <a:rPr lang="ja-JP" altLang="en-US" sz="3200" b="1" i="0" dirty="0">
                <a:solidFill>
                  <a:srgbClr val="313131"/>
                </a:solidFill>
                <a:effectLst/>
                <a:latin typeface="BIZ UDPゴシック" panose="020B0400000000000000" pitchFamily="50" charset="-128"/>
                <a:ea typeface="BIZ UDPゴシック" panose="020B0400000000000000" pitchFamily="50" charset="-128"/>
              </a:rPr>
            </a:br>
            <a:r>
              <a:rPr lang="ja-JP" altLang="en-US" sz="3200" b="1" i="0" dirty="0">
                <a:solidFill>
                  <a:srgbClr val="313131"/>
                </a:solidFill>
                <a:effectLst/>
                <a:latin typeface="BIZ UDPゴシック" panose="020B0400000000000000" pitchFamily="50" charset="-128"/>
                <a:ea typeface="BIZ UDPゴシック" panose="020B0400000000000000" pitchFamily="50" charset="-128"/>
              </a:rPr>
              <a:t>②免疫力低下　→からだの毒素を排除</a:t>
            </a:r>
            <a:br>
              <a:rPr lang="ja-JP" altLang="en-US" sz="3200" b="1" i="0" dirty="0">
                <a:solidFill>
                  <a:srgbClr val="313131"/>
                </a:solidFill>
                <a:effectLst/>
                <a:latin typeface="BIZ UDPゴシック" panose="020B0400000000000000" pitchFamily="50" charset="-128"/>
                <a:ea typeface="BIZ UDPゴシック" panose="020B0400000000000000" pitchFamily="50" charset="-128"/>
              </a:rPr>
            </a:br>
            <a:r>
              <a:rPr lang="ja-JP" altLang="en-US" sz="3200" b="1" i="0" dirty="0">
                <a:solidFill>
                  <a:srgbClr val="313131"/>
                </a:solidFill>
                <a:effectLst/>
                <a:latin typeface="BIZ UDPゴシック" panose="020B0400000000000000" pitchFamily="50" charset="-128"/>
                <a:ea typeface="BIZ UDPゴシック" panose="020B0400000000000000" pitchFamily="50" charset="-128"/>
              </a:rPr>
              <a:t>③炎症反応　→からだの炎症を抑える</a:t>
            </a:r>
            <a:br>
              <a:rPr lang="ja-JP" altLang="en-US" sz="3200" b="1" i="0" dirty="0">
                <a:solidFill>
                  <a:srgbClr val="313131"/>
                </a:solidFill>
                <a:effectLst/>
                <a:latin typeface="BIZ UDPゴシック" panose="020B0400000000000000" pitchFamily="50" charset="-128"/>
                <a:ea typeface="BIZ UDPゴシック" panose="020B0400000000000000" pitchFamily="50" charset="-128"/>
              </a:rPr>
            </a:br>
            <a:r>
              <a:rPr lang="ja-JP" altLang="en-US" sz="3200" b="1" i="0" dirty="0">
                <a:solidFill>
                  <a:srgbClr val="313131"/>
                </a:solidFill>
                <a:effectLst/>
                <a:latin typeface="BIZ UDPゴシック" panose="020B0400000000000000" pitchFamily="50" charset="-128"/>
                <a:ea typeface="BIZ UDPゴシック" panose="020B0400000000000000" pitchFamily="50" charset="-128"/>
              </a:rPr>
              <a:t>④自律神経失調　→自律神経を整える</a:t>
            </a:r>
            <a:br>
              <a:rPr lang="ja-JP" altLang="en-US" sz="3200" b="0" i="0" dirty="0">
                <a:solidFill>
                  <a:srgbClr val="313131"/>
                </a:solidFill>
                <a:effectLst/>
                <a:latin typeface="BIZ UDPゴシック" panose="020B0400000000000000" pitchFamily="50" charset="-128"/>
                <a:ea typeface="BIZ UDPゴシック" panose="020B0400000000000000" pitchFamily="50" charset="-128"/>
              </a:rPr>
            </a:br>
            <a:endParaRPr lang="ja-JP" altLang="en-US" sz="3200" b="0" i="0" dirty="0">
              <a:solidFill>
                <a:srgbClr val="522977"/>
              </a:solidFill>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47DA1BB5-A381-2C32-8CAD-8AC5E8870054}"/>
              </a:ext>
            </a:extLst>
          </p:cNvPr>
          <p:cNvSpPr txBox="1"/>
          <p:nvPr/>
        </p:nvSpPr>
        <p:spPr>
          <a:xfrm>
            <a:off x="3219450" y="629459"/>
            <a:ext cx="11177587" cy="707886"/>
          </a:xfrm>
          <a:prstGeom prst="rect">
            <a:avLst/>
          </a:prstGeom>
          <a:noFill/>
        </p:spPr>
        <p:txBody>
          <a:bodyPr wrap="square">
            <a:spAutoFit/>
          </a:bodyPr>
          <a:lstStyle/>
          <a:p>
            <a:r>
              <a:rPr lang="ja-JP" altLang="en-US" sz="2000" b="0" i="0" dirty="0">
                <a:solidFill>
                  <a:srgbClr val="0070C0"/>
                </a:solidFill>
                <a:effectLst/>
                <a:latin typeface="BIZ UDPゴシック" panose="020B0400000000000000" pitchFamily="50" charset="-128"/>
                <a:ea typeface="BIZ UDPゴシック" panose="020B0400000000000000" pitchFamily="50" charset="-128"/>
              </a:rPr>
              <a:t>８種類の高純度エッセンシャルオイルを背骨に沿って数滴を垂らし、背中全体に広げて塗布し</a:t>
            </a:r>
            <a:endParaRPr lang="en-US" altLang="ja-JP" sz="2000" b="0" i="0" dirty="0">
              <a:solidFill>
                <a:srgbClr val="0070C0"/>
              </a:solidFill>
              <a:effectLst/>
              <a:latin typeface="BIZ UDPゴシック" panose="020B0400000000000000" pitchFamily="50" charset="-128"/>
              <a:ea typeface="BIZ UDPゴシック" panose="020B0400000000000000" pitchFamily="50" charset="-128"/>
            </a:endParaRPr>
          </a:p>
          <a:p>
            <a:r>
              <a:rPr lang="ja-JP" altLang="en-US" sz="2000" b="0" i="0" dirty="0">
                <a:solidFill>
                  <a:srgbClr val="0070C0"/>
                </a:solidFill>
                <a:effectLst/>
                <a:latin typeface="BIZ UDPゴシック" panose="020B0400000000000000" pitchFamily="50" charset="-128"/>
                <a:ea typeface="BIZ UDPゴシック" panose="020B0400000000000000" pitchFamily="50" charset="-128"/>
              </a:rPr>
              <a:t>優しいタッチでオイルを浸透させていく優しいタッチのアロマトリートメントです。</a:t>
            </a:r>
            <a:endParaRPr lang="ja-JP" altLang="en-US" sz="2000" dirty="0">
              <a:solidFill>
                <a:srgbClr val="0070C0"/>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6A26EFD0-1ADD-A543-9E9D-5D7600BB7A0A}"/>
              </a:ext>
            </a:extLst>
          </p:cNvPr>
          <p:cNvSpPr txBox="1"/>
          <p:nvPr/>
        </p:nvSpPr>
        <p:spPr>
          <a:xfrm>
            <a:off x="5300663" y="1322073"/>
            <a:ext cx="12606337" cy="2308324"/>
          </a:xfrm>
          <a:prstGeom prst="rect">
            <a:avLst/>
          </a:prstGeom>
          <a:noFill/>
        </p:spPr>
        <p:txBody>
          <a:bodyPr wrap="square">
            <a:spAutoFit/>
          </a:bodyPr>
          <a:lstStyle/>
          <a:p>
            <a:r>
              <a:rPr lang="ja-JP" altLang="en-US" sz="2400" dirty="0">
                <a:solidFill>
                  <a:srgbClr val="222222"/>
                </a:solidFill>
                <a:latin typeface="BIZ UDPゴシック" panose="020B0400000000000000" pitchFamily="50" charset="-128"/>
                <a:ea typeface="BIZ UDPゴシック" panose="020B0400000000000000" pitchFamily="50" charset="-128"/>
              </a:rPr>
              <a:t>触覚</a:t>
            </a:r>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に働きかけるタッチセラピーと</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嗅覚に働きかけるエッセンシャルオイルの香りの相互効果は</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オキシトシンを増やして交感神経・副交感神経のバランスを整え</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ストレス・痛みの緩和、不眠の改善、抗ウツ、ホルモン調整、血行促進</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止血、抗菌、鎮静、利尿、免疫力向上などの効果も期待でき</a:t>
            </a:r>
            <a:endParaRPr lang="en-US" altLang="ja-JP" sz="2400" b="0"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2400" b="0" i="0" dirty="0">
                <a:solidFill>
                  <a:srgbClr val="222222"/>
                </a:solidFill>
                <a:effectLst/>
                <a:latin typeface="BIZ UDPゴシック" panose="020B0400000000000000" pitchFamily="50" charset="-128"/>
                <a:ea typeface="BIZ UDPゴシック" panose="020B0400000000000000" pitchFamily="50" charset="-128"/>
              </a:rPr>
              <a:t>血液の浄化、花粉症などのアレルギー予防にも効果があると言われています</a:t>
            </a:r>
            <a:endParaRPr lang="ja-JP" altLang="en-US" sz="2400" dirty="0">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05819C98-9983-2870-879C-1F9B91BEA977}"/>
              </a:ext>
            </a:extLst>
          </p:cNvPr>
          <p:cNvPicPr>
            <a:picLocks noChangeAspect="1"/>
          </p:cNvPicPr>
          <p:nvPr/>
        </p:nvPicPr>
        <p:blipFill rotWithShape="1">
          <a:blip r:embed="rId2"/>
          <a:srcRect l="9053" t="25261" r="59468" b="9895"/>
          <a:stretch/>
        </p:blipFill>
        <p:spPr>
          <a:xfrm>
            <a:off x="1204913" y="1384404"/>
            <a:ext cx="4095750" cy="4743450"/>
          </a:xfrm>
          <a:prstGeom prst="rect">
            <a:avLst/>
          </a:prstGeom>
        </p:spPr>
      </p:pic>
      <p:sp>
        <p:nvSpPr>
          <p:cNvPr id="13" name="テキスト ボックス 12">
            <a:extLst>
              <a:ext uri="{FF2B5EF4-FFF2-40B4-BE49-F238E27FC236}">
                <a16:creationId xmlns:a16="http://schemas.microsoft.com/office/drawing/2014/main" id="{A1711CB0-F743-4EE8-6620-7C1B500044E8}"/>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アロマタッチ</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45DF9BF-2F92-8DF7-C1F9-BFF83A11ADE2}"/>
              </a:ext>
            </a:extLst>
          </p:cNvPr>
          <p:cNvSpPr txBox="1"/>
          <p:nvPr/>
        </p:nvSpPr>
        <p:spPr>
          <a:xfrm>
            <a:off x="1631156" y="6851655"/>
            <a:ext cx="14011277" cy="1815882"/>
          </a:xfrm>
          <a:prstGeom prst="rect">
            <a:avLst/>
          </a:prstGeom>
          <a:noFill/>
        </p:spPr>
        <p:txBody>
          <a:bodyPr wrap="square">
            <a:spAutoFit/>
          </a:bodyPr>
          <a:lstStyle/>
          <a:p>
            <a:pPr algn="l"/>
            <a:r>
              <a:rPr lang="ja-JP" altLang="en-US" sz="2800" b="0" i="0" dirty="0">
                <a:solidFill>
                  <a:srgbClr val="522977"/>
                </a:solidFill>
                <a:effectLst/>
                <a:latin typeface="BIZ UDPゴシック" panose="020B0400000000000000" pitchFamily="50" charset="-128"/>
                <a:ea typeface="BIZ UDPゴシック" panose="020B0400000000000000" pitchFamily="50" charset="-128"/>
              </a:rPr>
              <a:t>アロマタッチテクニックはその４つの要因に働きかけ</a:t>
            </a:r>
            <a:endParaRPr lang="en-US" altLang="ja-JP" sz="2800" b="0" i="0" dirty="0">
              <a:solidFill>
                <a:srgbClr val="522977"/>
              </a:solidFill>
              <a:effectLst/>
              <a:latin typeface="BIZ UDPゴシック" panose="020B0400000000000000" pitchFamily="50" charset="-128"/>
              <a:ea typeface="BIZ UDPゴシック" panose="020B0400000000000000" pitchFamily="50" charset="-128"/>
            </a:endParaRPr>
          </a:p>
          <a:p>
            <a:pPr algn="l"/>
            <a:r>
              <a:rPr lang="ja-JP" altLang="en-US" sz="2800" b="0" i="0" dirty="0">
                <a:solidFill>
                  <a:srgbClr val="522977"/>
                </a:solidFill>
                <a:effectLst/>
                <a:latin typeface="BIZ UDPゴシック" panose="020B0400000000000000" pitchFamily="50" charset="-128"/>
                <a:ea typeface="BIZ UDPゴシック" panose="020B0400000000000000" pitchFamily="50" charset="-128"/>
              </a:rPr>
              <a:t>体が健康な状態に回復するような助けとなります。</a:t>
            </a:r>
          </a:p>
          <a:p>
            <a:pPr algn="l"/>
            <a:r>
              <a:rPr lang="ja-JP" altLang="en-US" sz="2800" b="0" i="0" dirty="0">
                <a:solidFill>
                  <a:srgbClr val="522977"/>
                </a:solidFill>
                <a:effectLst/>
                <a:latin typeface="BIZ UDPゴシック" panose="020B0400000000000000" pitchFamily="50" charset="-128"/>
                <a:ea typeface="BIZ UDPゴシック" panose="020B0400000000000000" pitchFamily="50" charset="-128"/>
              </a:rPr>
              <a:t>体の組織と組織バランスと整える一方で、エッセンシャルオイルの働きを高</a:t>
            </a:r>
            <a:r>
              <a:rPr lang="ja-JP" altLang="en-US" sz="2800" dirty="0">
                <a:solidFill>
                  <a:srgbClr val="522977"/>
                </a:solidFill>
                <a:latin typeface="BIZ UDPゴシック" panose="020B0400000000000000" pitchFamily="50" charset="-128"/>
                <a:ea typeface="BIZ UDPゴシック" panose="020B0400000000000000" pitchFamily="50" charset="-128"/>
              </a:rPr>
              <a:t>め</a:t>
            </a:r>
            <a:endParaRPr lang="en-US" altLang="ja-JP" sz="2800" dirty="0">
              <a:solidFill>
                <a:srgbClr val="522977"/>
              </a:solidFill>
              <a:latin typeface="BIZ UDPゴシック" panose="020B0400000000000000" pitchFamily="50" charset="-128"/>
              <a:ea typeface="BIZ UDPゴシック" panose="020B0400000000000000" pitchFamily="50" charset="-128"/>
            </a:endParaRPr>
          </a:p>
          <a:p>
            <a:pPr algn="l"/>
            <a:r>
              <a:rPr lang="ja-JP" altLang="en-US" sz="2800" b="0" i="0" dirty="0">
                <a:solidFill>
                  <a:srgbClr val="522977"/>
                </a:solidFill>
                <a:effectLst/>
                <a:latin typeface="BIZ UDPゴシック" panose="020B0400000000000000" pitchFamily="50" charset="-128"/>
                <a:ea typeface="BIZ UDPゴシック" panose="020B0400000000000000" pitchFamily="50" charset="-128"/>
              </a:rPr>
              <a:t>体の経絡やエネルギーゾーンを刺激します。</a:t>
            </a:r>
          </a:p>
        </p:txBody>
      </p:sp>
    </p:spTree>
    <p:extLst>
      <p:ext uri="{BB962C8B-B14F-4D97-AF65-F5344CB8AC3E}">
        <p14:creationId xmlns:p14="http://schemas.microsoft.com/office/powerpoint/2010/main" val="3810692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1936"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12" y="1880109"/>
            <a:ext cx="9144000" cy="5383781"/>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13" y="1893625"/>
            <a:ext cx="9143999" cy="5383785"/>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23897" y="4784113"/>
            <a:ext cx="3335972" cy="5383788"/>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68982" y="1292957"/>
            <a:ext cx="5200475" cy="557194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24" y="1866591"/>
            <a:ext cx="9144004" cy="538378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C3E004C3-A5F6-54CD-4191-644EA8328003}"/>
              </a:ext>
            </a:extLst>
          </p:cNvPr>
          <p:cNvSpPr txBox="1"/>
          <p:nvPr/>
        </p:nvSpPr>
        <p:spPr>
          <a:xfrm>
            <a:off x="622296" y="782473"/>
            <a:ext cx="4268488" cy="4516663"/>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ja-JP" altLang="en-US" sz="5300" b="1" i="0" kern="1200" dirty="0">
                <a:solidFill>
                  <a:srgbClr val="FFFFFF"/>
                </a:solidFill>
                <a:effectLst/>
                <a:latin typeface="+mj-lt"/>
                <a:ea typeface="+mj-ea"/>
                <a:cs typeface="+mj-cs"/>
              </a:rPr>
              <a:t>タッチングがもたらす効果</a:t>
            </a:r>
            <a:endParaRPr lang="en-US" altLang="ja-JP" sz="5300" b="1" i="0" kern="1200" dirty="0">
              <a:solidFill>
                <a:srgbClr val="FFFFFF"/>
              </a:solidFill>
              <a:effectLst/>
              <a:latin typeface="+mj-lt"/>
              <a:ea typeface="+mj-ea"/>
              <a:cs typeface="+mj-cs"/>
            </a:endParaRPr>
          </a:p>
        </p:txBody>
      </p:sp>
      <p:sp>
        <p:nvSpPr>
          <p:cNvPr id="32" name="テキスト ボックス 3">
            <a:extLst>
              <a:ext uri="{FF2B5EF4-FFF2-40B4-BE49-F238E27FC236}">
                <a16:creationId xmlns:a16="http://schemas.microsoft.com/office/drawing/2014/main" id="{669294F3-7065-4010-EEA7-1DDFDBDC300A}"/>
              </a:ext>
            </a:extLst>
          </p:cNvPr>
          <p:cNvSpPr txBox="1"/>
          <p:nvPr/>
        </p:nvSpPr>
        <p:spPr>
          <a:xfrm>
            <a:off x="6006064" y="865973"/>
            <a:ext cx="9148077" cy="739472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altLang="ja-JP" sz="2700" i="0" dirty="0">
              <a:effectLst/>
              <a:highlight>
                <a:srgbClr val="D8E9EC"/>
              </a:highlight>
            </a:endParaRPr>
          </a:p>
          <a:p>
            <a:pPr indent="-228600" defTabSz="914400">
              <a:lnSpc>
                <a:spcPct val="90000"/>
              </a:lnSpc>
              <a:spcAft>
                <a:spcPts val="600"/>
              </a:spcAft>
              <a:buFont typeface="Arial" panose="020B0604020202020204" pitchFamily="34" charset="0"/>
              <a:buChar char="•"/>
            </a:pPr>
            <a:r>
              <a:rPr lang="ja-JP" altLang="en-US" sz="2700" dirty="0"/>
              <a:t>　　幸せな気分になる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脳・心が癒され、ストレスが緩和する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不安や恐怖心が減少する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痛みの緩和</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他者への信頼の気持ちが増す</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社交的となり人と関わりたいという好奇心が強まる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親密な人間関係を結ぼうという気持ちが高まる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学習意欲と記憶力向上</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感染症予防につながる</a:t>
            </a:r>
            <a:endParaRPr lang="en-US" altLang="ja-JP" sz="2700" dirty="0"/>
          </a:p>
        </p:txBody>
      </p:sp>
      <p:sp>
        <p:nvSpPr>
          <p:cNvPr id="9" name="テキスト ボックス 8">
            <a:extLst>
              <a:ext uri="{FF2B5EF4-FFF2-40B4-BE49-F238E27FC236}">
                <a16:creationId xmlns:a16="http://schemas.microsoft.com/office/drawing/2014/main" id="{861606B3-FEE1-180F-60D0-C2433BF7E7E5}"/>
              </a:ext>
            </a:extLst>
          </p:cNvPr>
          <p:cNvSpPr txBox="1"/>
          <p:nvPr/>
        </p:nvSpPr>
        <p:spPr>
          <a:xfrm>
            <a:off x="12290171" y="8535085"/>
            <a:ext cx="3313728" cy="338554"/>
          </a:xfrm>
          <a:prstGeom prst="rect">
            <a:avLst/>
          </a:prstGeom>
          <a:noFill/>
        </p:spPr>
        <p:txBody>
          <a:bodyPr wrap="none" rtlCol="0">
            <a:spAutoFit/>
          </a:bodyPr>
          <a:lstStyle/>
          <a:p>
            <a:pPr>
              <a:spcAft>
                <a:spcPts val="600"/>
              </a:spcAft>
            </a:pPr>
            <a:r>
              <a:rPr kumimoji="1" lang="ja-JP" altLang="en-US" sz="1600" dirty="0">
                <a:latin typeface="BIZ UDPゴシック" panose="020B0400000000000000" pitchFamily="50" charset="-128"/>
                <a:ea typeface="BIZ UDPゴシック" panose="020B0400000000000000" pitchFamily="50" charset="-128"/>
              </a:rPr>
              <a:t>荒木絵美氏　講座よりコメント引用</a:t>
            </a:r>
          </a:p>
        </p:txBody>
      </p:sp>
    </p:spTree>
    <p:extLst>
      <p:ext uri="{BB962C8B-B14F-4D97-AF65-F5344CB8AC3E}">
        <p14:creationId xmlns:p14="http://schemas.microsoft.com/office/powerpoint/2010/main" val="92475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C85E8A-CC16-5BA4-DAA6-670364EB22ED}"/>
              </a:ext>
            </a:extLst>
          </p:cNvPr>
          <p:cNvSpPr>
            <a:spLocks noGrp="1"/>
          </p:cNvSpPr>
          <p:nvPr>
            <p:ph type="title"/>
          </p:nvPr>
        </p:nvSpPr>
        <p:spPr/>
        <p:txBody>
          <a:bodyPr/>
          <a:lstStyle/>
          <a:p>
            <a:endParaRPr kumimoji="1" lang="ja-JP" altLang="en-US"/>
          </a:p>
        </p:txBody>
      </p:sp>
      <p:pic>
        <p:nvPicPr>
          <p:cNvPr id="4" name="図 3" descr="カレンダー が含まれている画像&#10;&#10;自動的に生成された説明">
            <a:extLst>
              <a:ext uri="{FF2B5EF4-FFF2-40B4-BE49-F238E27FC236}">
                <a16:creationId xmlns:a16="http://schemas.microsoft.com/office/drawing/2014/main" id="{4C59E53A-CA32-D8CE-14D4-E25D2B226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75"/>
            <a:ext cx="16256000" cy="9112250"/>
          </a:xfrm>
          <a:prstGeom prst="rect">
            <a:avLst/>
          </a:prstGeom>
        </p:spPr>
      </p:pic>
      <p:sp>
        <p:nvSpPr>
          <p:cNvPr id="3" name="正方形/長方形 2">
            <a:extLst>
              <a:ext uri="{FF2B5EF4-FFF2-40B4-BE49-F238E27FC236}">
                <a16:creationId xmlns:a16="http://schemas.microsoft.com/office/drawing/2014/main" id="{991EA20C-86D7-2983-AEC9-4B6FD29AE237}"/>
              </a:ext>
            </a:extLst>
          </p:cNvPr>
          <p:cNvSpPr/>
          <p:nvPr/>
        </p:nvSpPr>
        <p:spPr>
          <a:xfrm>
            <a:off x="4800600" y="304800"/>
            <a:ext cx="1066800" cy="876300"/>
          </a:xfrm>
          <a:prstGeom prst="rect">
            <a:avLst/>
          </a:prstGeom>
          <a:solidFill>
            <a:srgbClr val="6E5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733A5D6-324B-E216-1975-3DDAE54B0A95}"/>
              </a:ext>
            </a:extLst>
          </p:cNvPr>
          <p:cNvSpPr/>
          <p:nvPr/>
        </p:nvSpPr>
        <p:spPr>
          <a:xfrm>
            <a:off x="15138400" y="8401050"/>
            <a:ext cx="1117600" cy="727075"/>
          </a:xfrm>
          <a:prstGeom prst="rect">
            <a:avLst/>
          </a:prstGeom>
          <a:solidFill>
            <a:srgbClr val="8A74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A7EBCC2-1CBA-9943-AF70-A92C369336A2}"/>
              </a:ext>
            </a:extLst>
          </p:cNvPr>
          <p:cNvSpPr/>
          <p:nvPr/>
        </p:nvSpPr>
        <p:spPr>
          <a:xfrm flipH="1">
            <a:off x="15944850" y="15875"/>
            <a:ext cx="311150" cy="8385175"/>
          </a:xfrm>
          <a:prstGeom prst="rect">
            <a:avLst/>
          </a:prstGeom>
          <a:solidFill>
            <a:srgbClr val="8061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6384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992B251-14A0-9A3B-83A7-CB54D48CFCE7}"/>
              </a:ext>
            </a:extLst>
          </p:cNvPr>
          <p:cNvSpPr txBox="1"/>
          <p:nvPr/>
        </p:nvSpPr>
        <p:spPr>
          <a:xfrm>
            <a:off x="0" y="-2375"/>
            <a:ext cx="16256000" cy="646331"/>
          </a:xfrm>
          <a:prstGeom prst="rect">
            <a:avLst/>
          </a:prstGeom>
          <a:gradFill flip="none" rotWithShape="1">
            <a:gsLst>
              <a:gs pos="0">
                <a:srgbClr val="73BD2A">
                  <a:tint val="66000"/>
                  <a:satMod val="160000"/>
                </a:srgbClr>
              </a:gs>
              <a:gs pos="50000">
                <a:srgbClr val="73BD2A">
                  <a:tint val="44500"/>
                  <a:satMod val="160000"/>
                </a:srgbClr>
              </a:gs>
              <a:gs pos="100000">
                <a:srgbClr val="73BD2A">
                  <a:tint val="23500"/>
                  <a:satMod val="160000"/>
                </a:srgbClr>
              </a:gs>
            </a:gsLst>
            <a:lin ang="5400000" scaled="1"/>
            <a:tileRect/>
          </a:gradFill>
        </p:spPr>
        <p:txBody>
          <a:bodyPr wrap="square">
            <a:spAutoFit/>
          </a:bodyPr>
          <a:lstStyle/>
          <a:p>
            <a:pPr algn="ctr"/>
            <a:r>
              <a:rPr lang="ja-JP" altLang="en-US" sz="3600" b="1" i="0" dirty="0">
                <a:solidFill>
                  <a:srgbClr val="0070C0"/>
                </a:solidFill>
                <a:effectLst/>
                <a:latin typeface="BIZ UDPゴシック" panose="020B0400000000000000" pitchFamily="50" charset="-128"/>
                <a:ea typeface="BIZ UDPゴシック" panose="020B0400000000000000" pitchFamily="50" charset="-128"/>
              </a:rPr>
              <a:t>エッセンシャルオイル具体的な使い方</a:t>
            </a:r>
            <a:endParaRPr lang="en-US" altLang="ja-JP" sz="36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2294D12D-1AE8-A74F-A254-7460EEDB02EC}"/>
              </a:ext>
            </a:extLst>
          </p:cNvPr>
          <p:cNvSpPr txBox="1"/>
          <p:nvPr/>
        </p:nvSpPr>
        <p:spPr>
          <a:xfrm>
            <a:off x="224630" y="831905"/>
            <a:ext cx="15806737" cy="584775"/>
          </a:xfrm>
          <a:prstGeom prst="rect">
            <a:avLst/>
          </a:prstGeom>
          <a:solidFill>
            <a:schemeClr val="accent6">
              <a:lumMod val="20000"/>
              <a:lumOff val="80000"/>
            </a:schemeClr>
          </a:solidFill>
        </p:spPr>
        <p:txBody>
          <a:bodyPr wrap="square">
            <a:spAutoFit/>
          </a:bodyPr>
          <a:lstStyle/>
          <a:p>
            <a:pPr algn="ctr"/>
            <a:r>
              <a:rPr lang="en-US" altLang="ja-JP" sz="2800" dirty="0">
                <a:latin typeface="BIZ UDPゴシック" panose="020B0400000000000000" pitchFamily="50" charset="-128"/>
                <a:ea typeface="BIZ UDPゴシック" panose="020B0400000000000000" pitchFamily="50" charset="-128"/>
              </a:rPr>
              <a:t>MUST</a:t>
            </a:r>
            <a:r>
              <a:rPr lang="ja-JP" altLang="en-US" sz="2800" dirty="0">
                <a:latin typeface="BIZ UDPゴシック" panose="020B0400000000000000" pitchFamily="50" charset="-128"/>
                <a:ea typeface="BIZ UDPゴシック" panose="020B0400000000000000" pitchFamily="50" charset="-128"/>
              </a:rPr>
              <a:t>　</a:t>
            </a:r>
            <a:r>
              <a:rPr lang="en-US" altLang="ja-JP" sz="2800" dirty="0">
                <a:latin typeface="BIZ UDPゴシック" panose="020B0400000000000000" pitchFamily="50" charset="-128"/>
                <a:ea typeface="BIZ UDPゴシック" panose="020B0400000000000000" pitchFamily="50" charset="-128"/>
              </a:rPr>
              <a:t>OILS</a:t>
            </a:r>
            <a:r>
              <a:rPr lang="ja-JP" altLang="en-US" sz="2800" dirty="0">
                <a:latin typeface="BIZ UDPゴシック" panose="020B0400000000000000" pitchFamily="50" charset="-128"/>
                <a:ea typeface="BIZ UDPゴシック" panose="020B0400000000000000" pitchFamily="50" charset="-128"/>
              </a:rPr>
              <a:t>　　</a:t>
            </a:r>
            <a:r>
              <a:rPr lang="ja-JP" altLang="en-US" sz="3200" dirty="0">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（塗・嗅）・</a:t>
            </a:r>
            <a:r>
              <a:rPr lang="ja-JP" altLang="en-US" sz="3200" dirty="0">
                <a:latin typeface="BIZ UDPゴシック" panose="020B0400000000000000" pitchFamily="50" charset="-128"/>
                <a:ea typeface="BIZ UDPゴシック" panose="020B0400000000000000" pitchFamily="50" charset="-128"/>
              </a:rPr>
              <a:t>　レモン</a:t>
            </a:r>
            <a:r>
              <a:rPr lang="ja-JP" altLang="en-US" sz="2000" dirty="0">
                <a:latin typeface="BIZ UDPゴシック" panose="020B0400000000000000" pitchFamily="50" charset="-128"/>
                <a:ea typeface="BIZ UDPゴシック" panose="020B0400000000000000" pitchFamily="50" charset="-128"/>
              </a:rPr>
              <a:t>（食・塗・嗅）　・</a:t>
            </a:r>
            <a:r>
              <a:rPr lang="ja-JP" altLang="en-US" sz="3200" dirty="0">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（食・塗・嗅）</a:t>
            </a:r>
          </a:p>
        </p:txBody>
      </p:sp>
      <p:sp>
        <p:nvSpPr>
          <p:cNvPr id="5" name="テキスト ボックス 4">
            <a:extLst>
              <a:ext uri="{FF2B5EF4-FFF2-40B4-BE49-F238E27FC236}">
                <a16:creationId xmlns:a16="http://schemas.microsoft.com/office/drawing/2014/main" id="{9C7A63C7-0C97-B171-5023-0C4828FE4304}"/>
              </a:ext>
            </a:extLst>
          </p:cNvPr>
          <p:cNvSpPr txBox="1"/>
          <p:nvPr/>
        </p:nvSpPr>
        <p:spPr>
          <a:xfrm>
            <a:off x="323847" y="4646621"/>
            <a:ext cx="1775619"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熱中症</a:t>
            </a:r>
          </a:p>
        </p:txBody>
      </p:sp>
      <p:sp>
        <p:nvSpPr>
          <p:cNvPr id="7" name="テキスト ボックス 6">
            <a:extLst>
              <a:ext uri="{FF2B5EF4-FFF2-40B4-BE49-F238E27FC236}">
                <a16:creationId xmlns:a16="http://schemas.microsoft.com/office/drawing/2014/main" id="{7DD9996C-F3D5-B28E-2813-F79FF0CDC645}"/>
              </a:ext>
            </a:extLst>
          </p:cNvPr>
          <p:cNvSpPr txBox="1"/>
          <p:nvPr/>
        </p:nvSpPr>
        <p:spPr>
          <a:xfrm>
            <a:off x="2338385" y="4646621"/>
            <a:ext cx="13792200" cy="1938992"/>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対策：　水１</a:t>
            </a:r>
            <a:r>
              <a:rPr lang="en-US" altLang="ja-JP" sz="2000" dirty="0">
                <a:latin typeface="BIZ UDPゴシック" panose="020B0400000000000000" pitchFamily="50" charset="-128"/>
                <a:ea typeface="BIZ UDPゴシック" panose="020B0400000000000000" pitchFamily="50" charset="-128"/>
              </a:rPr>
              <a:t>ℓ</a:t>
            </a:r>
            <a:r>
              <a:rPr lang="ja-JP" altLang="en-US" sz="2000" dirty="0">
                <a:latin typeface="BIZ UDPゴシック" panose="020B0400000000000000" pitchFamily="50" charset="-128"/>
                <a:ea typeface="BIZ UDPゴシック" panose="020B0400000000000000" pitchFamily="50" charset="-128"/>
              </a:rPr>
              <a:t>に</a:t>
            </a:r>
            <a:r>
              <a:rPr lang="ja-JP" altLang="en-US" sz="2000" b="1" dirty="0">
                <a:solidFill>
                  <a:srgbClr val="FFC000"/>
                </a:solidFill>
                <a:latin typeface="BIZ UDPゴシック" panose="020B0400000000000000" pitchFamily="50" charset="-128"/>
                <a:ea typeface="BIZ UDPゴシック" panose="020B0400000000000000" pitchFamily="50" charset="-128"/>
              </a:rPr>
              <a:t>レモン</a:t>
            </a:r>
            <a:r>
              <a:rPr lang="ja-JP" altLang="en-US" sz="2000" dirty="0">
                <a:latin typeface="BIZ UDPゴシック" panose="020B0400000000000000" pitchFamily="50" charset="-128"/>
                <a:ea typeface="BIZ UDPゴシック" panose="020B0400000000000000" pitchFamily="50" charset="-128"/>
              </a:rPr>
              <a:t>又</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を</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滴入れこまめに飲む</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香りを吸入する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熱中症を緩和：　カップ</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杯の水に</a:t>
            </a:r>
            <a:r>
              <a:rPr lang="ja-JP" altLang="en-US" sz="2000" b="1" dirty="0">
                <a:solidFill>
                  <a:srgbClr val="FFC000"/>
                </a:solidFill>
                <a:latin typeface="BIZ UDPゴシック" panose="020B0400000000000000" pitchFamily="50" charset="-128"/>
                <a:ea typeface="BIZ UDPゴシック" panose="020B0400000000000000" pitchFamily="50" charset="-128"/>
              </a:rPr>
              <a:t>レモン</a:t>
            </a:r>
            <a:r>
              <a:rPr lang="ja-JP" altLang="en-US" sz="2000" dirty="0">
                <a:latin typeface="BIZ UDPゴシック" panose="020B0400000000000000" pitchFamily="50" charset="-128"/>
                <a:ea typeface="BIZ UDPゴシック" panose="020B0400000000000000" pitchFamily="50" charset="-128"/>
              </a:rPr>
              <a:t>を</a:t>
            </a:r>
            <a:r>
              <a:rPr lang="en-US" altLang="ja-JP" sz="2000" dirty="0">
                <a:latin typeface="BIZ UDPゴシック" panose="020B0400000000000000" pitchFamily="50" charset="-128"/>
                <a:ea typeface="BIZ UDPゴシック" panose="020B0400000000000000" pitchFamily="50" charset="-128"/>
              </a:rPr>
              <a:t>1.2</a:t>
            </a:r>
            <a:r>
              <a:rPr lang="ja-JP" altLang="en-US" sz="2000" dirty="0">
                <a:latin typeface="BIZ UDPゴシック" panose="020B0400000000000000" pitchFamily="50" charset="-128"/>
                <a:ea typeface="BIZ UDPゴシック" panose="020B0400000000000000" pitchFamily="50" charset="-128"/>
              </a:rPr>
              <a:t>滴入れゆっくり飲む</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熱中症による頭痛や吐き気に：　</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を</a:t>
            </a:r>
            <a:r>
              <a:rPr lang="en-US" altLang="ja-JP" sz="2000" dirty="0">
                <a:latin typeface="BIZ UDPゴシック" panose="020B0400000000000000" pitchFamily="50" charset="-128"/>
                <a:ea typeface="BIZ UDPゴシック" panose="020B0400000000000000" pitchFamily="50" charset="-128"/>
              </a:rPr>
              <a:t>2-4</a:t>
            </a:r>
            <a:r>
              <a:rPr lang="ja-JP" altLang="en-US" sz="2000" dirty="0">
                <a:latin typeface="BIZ UDPゴシック" panose="020B0400000000000000" pitchFamily="50" charset="-128"/>
                <a:ea typeface="BIZ UDPゴシック" panose="020B0400000000000000" pitchFamily="50" charset="-128"/>
              </a:rPr>
              <a:t>滴を首や肩に塗布。敏感肌のかたはキャリアオイルを塗ってから。</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熱中症の応急処置に：　ペパーミントかレモンを塗布。爪楊枝の先に一滴垂らし舌に塗る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用途に応じて薄めた</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か</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を首と額に</a:t>
            </a:r>
            <a:r>
              <a:rPr lang="en-US" altLang="ja-JP" sz="2000" dirty="0">
                <a:latin typeface="BIZ UDPゴシック" panose="020B0400000000000000" pitchFamily="50" charset="-128"/>
                <a:ea typeface="BIZ UDPゴシック" panose="020B0400000000000000" pitchFamily="50" charset="-128"/>
              </a:rPr>
              <a:t>3-5</a:t>
            </a:r>
            <a:r>
              <a:rPr lang="ja-JP" altLang="en-US" sz="2000" dirty="0">
                <a:latin typeface="BIZ UDPゴシック" panose="020B0400000000000000" pitchFamily="50" charset="-128"/>
                <a:ea typeface="BIZ UDPゴシック" panose="020B0400000000000000" pitchFamily="50" charset="-128"/>
              </a:rPr>
              <a:t>滴塗る</a:t>
            </a:r>
          </a:p>
        </p:txBody>
      </p:sp>
      <p:sp>
        <p:nvSpPr>
          <p:cNvPr id="8" name="テキスト ボックス 7">
            <a:extLst>
              <a:ext uri="{FF2B5EF4-FFF2-40B4-BE49-F238E27FC236}">
                <a16:creationId xmlns:a16="http://schemas.microsoft.com/office/drawing/2014/main" id="{8B697731-D066-8E6E-BB7B-3C86E9157C9F}"/>
              </a:ext>
            </a:extLst>
          </p:cNvPr>
          <p:cNvSpPr txBox="1"/>
          <p:nvPr/>
        </p:nvSpPr>
        <p:spPr>
          <a:xfrm>
            <a:off x="2338386" y="6714602"/>
            <a:ext cx="13792200" cy="707886"/>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蚊にさされたら：　</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en-US" altLang="ja-JP" sz="2000" dirty="0">
                <a:latin typeface="BIZ UDPゴシック" panose="020B0400000000000000" pitchFamily="50" charset="-128"/>
                <a:ea typeface="BIZ UDPゴシック" panose="020B0400000000000000" pitchFamily="50" charset="-128"/>
              </a:rPr>
              <a:t>15</a:t>
            </a:r>
            <a:r>
              <a:rPr lang="ja-JP" altLang="en-US" sz="2000" dirty="0">
                <a:latin typeface="BIZ UDPゴシック" panose="020B0400000000000000" pitchFamily="50" charset="-128"/>
                <a:ea typeface="BIZ UDPゴシック" panose="020B0400000000000000" pitchFamily="50" charset="-128"/>
              </a:rPr>
              <a:t>滴とリンゴ酢を混ぜ</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日</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回塗る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300BA84C-FD45-C1E8-C681-5E3A1693BCE3}"/>
              </a:ext>
            </a:extLst>
          </p:cNvPr>
          <p:cNvSpPr txBox="1"/>
          <p:nvPr/>
        </p:nvSpPr>
        <p:spPr>
          <a:xfrm>
            <a:off x="323847" y="6680306"/>
            <a:ext cx="1775619"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虫刺され</a:t>
            </a:r>
          </a:p>
        </p:txBody>
      </p:sp>
      <p:sp>
        <p:nvSpPr>
          <p:cNvPr id="10" name="テキスト ボックス 9">
            <a:extLst>
              <a:ext uri="{FF2B5EF4-FFF2-40B4-BE49-F238E27FC236}">
                <a16:creationId xmlns:a16="http://schemas.microsoft.com/office/drawing/2014/main" id="{F0026876-3489-FC6D-6C6D-E63333E8D8CA}"/>
              </a:ext>
            </a:extLst>
          </p:cNvPr>
          <p:cNvSpPr txBox="1"/>
          <p:nvPr/>
        </p:nvSpPr>
        <p:spPr>
          <a:xfrm>
            <a:off x="323847" y="7574034"/>
            <a:ext cx="1775619"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虫よけ</a:t>
            </a:r>
          </a:p>
        </p:txBody>
      </p:sp>
      <p:sp>
        <p:nvSpPr>
          <p:cNvPr id="11" name="テキスト ボックス 10">
            <a:extLst>
              <a:ext uri="{FF2B5EF4-FFF2-40B4-BE49-F238E27FC236}">
                <a16:creationId xmlns:a16="http://schemas.microsoft.com/office/drawing/2014/main" id="{A23ED5D9-8038-F967-4F70-F41D1FDCEEF8}"/>
              </a:ext>
            </a:extLst>
          </p:cNvPr>
          <p:cNvSpPr txBox="1"/>
          <p:nvPr/>
        </p:nvSpPr>
        <p:spPr>
          <a:xfrm>
            <a:off x="2338386" y="7481701"/>
            <a:ext cx="13792200" cy="707886"/>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肌を守る：　</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を露出した肌に塗る。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スプレーボトルに水３０－６０ｍｌ入れ、オイルを</a:t>
            </a:r>
            <a:r>
              <a:rPr lang="en-US" altLang="ja-JP" sz="2000" dirty="0">
                <a:latin typeface="BIZ UDPゴシック" panose="020B0400000000000000" pitchFamily="50" charset="-128"/>
                <a:ea typeface="BIZ UDPゴシック" panose="020B0400000000000000" pitchFamily="50" charset="-128"/>
              </a:rPr>
              <a:t>30</a:t>
            </a:r>
            <a:r>
              <a:rPr lang="ja-JP" altLang="en-US" sz="2000" dirty="0">
                <a:latin typeface="BIZ UDPゴシック" panose="020B0400000000000000" pitchFamily="50" charset="-128"/>
                <a:ea typeface="BIZ UDPゴシック" panose="020B0400000000000000" pitchFamily="50" charset="-128"/>
              </a:rPr>
              <a:t>滴垂らしよく振ってスプレーか拡散する</a:t>
            </a:r>
            <a:endParaRPr lang="en-US" altLang="ja-JP" sz="20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69E826-92B7-0580-2ECF-9C5143D4C656}"/>
              </a:ext>
            </a:extLst>
          </p:cNvPr>
          <p:cNvSpPr txBox="1"/>
          <p:nvPr/>
        </p:nvSpPr>
        <p:spPr>
          <a:xfrm>
            <a:off x="323847" y="1991232"/>
            <a:ext cx="2127251"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　ラベンダー</a:t>
            </a:r>
          </a:p>
        </p:txBody>
      </p:sp>
      <p:sp>
        <p:nvSpPr>
          <p:cNvPr id="19" name="テキスト ボックス 18">
            <a:extLst>
              <a:ext uri="{FF2B5EF4-FFF2-40B4-BE49-F238E27FC236}">
                <a16:creationId xmlns:a16="http://schemas.microsoft.com/office/drawing/2014/main" id="{16FA03DA-6144-7B64-39DD-3A47681B01B0}"/>
              </a:ext>
            </a:extLst>
          </p:cNvPr>
          <p:cNvSpPr txBox="1"/>
          <p:nvPr/>
        </p:nvSpPr>
        <p:spPr>
          <a:xfrm>
            <a:off x="323847" y="2700886"/>
            <a:ext cx="2127251"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　レモン</a:t>
            </a:r>
          </a:p>
        </p:txBody>
      </p:sp>
      <p:sp>
        <p:nvSpPr>
          <p:cNvPr id="20" name="テキスト ボックス 19">
            <a:extLst>
              <a:ext uri="{FF2B5EF4-FFF2-40B4-BE49-F238E27FC236}">
                <a16:creationId xmlns:a16="http://schemas.microsoft.com/office/drawing/2014/main" id="{1B3195B2-6264-64DA-5931-D8A7F0ECE215}"/>
              </a:ext>
            </a:extLst>
          </p:cNvPr>
          <p:cNvSpPr txBox="1"/>
          <p:nvPr/>
        </p:nvSpPr>
        <p:spPr>
          <a:xfrm>
            <a:off x="323847" y="3464739"/>
            <a:ext cx="2559052"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　ペパーミント</a:t>
            </a:r>
          </a:p>
        </p:txBody>
      </p:sp>
      <p:sp>
        <p:nvSpPr>
          <p:cNvPr id="21" name="テキスト ボックス 20">
            <a:extLst>
              <a:ext uri="{FF2B5EF4-FFF2-40B4-BE49-F238E27FC236}">
                <a16:creationId xmlns:a16="http://schemas.microsoft.com/office/drawing/2014/main" id="{30849236-B338-096A-402B-694CA6532539}"/>
              </a:ext>
            </a:extLst>
          </p:cNvPr>
          <p:cNvSpPr txBox="1"/>
          <p:nvPr/>
        </p:nvSpPr>
        <p:spPr>
          <a:xfrm>
            <a:off x="2882899" y="1970729"/>
            <a:ext cx="13792200"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抗菌・殺菌・防虫・防腐・抗炎症・抗うつ</a:t>
            </a:r>
          </a:p>
        </p:txBody>
      </p:sp>
      <p:sp>
        <p:nvSpPr>
          <p:cNvPr id="22" name="テキスト ボックス 21">
            <a:extLst>
              <a:ext uri="{FF2B5EF4-FFF2-40B4-BE49-F238E27FC236}">
                <a16:creationId xmlns:a16="http://schemas.microsoft.com/office/drawing/2014/main" id="{6E8CFDF3-D744-11F7-9873-3964EAC9A30E}"/>
              </a:ext>
            </a:extLst>
          </p:cNvPr>
          <p:cNvSpPr txBox="1"/>
          <p:nvPr/>
        </p:nvSpPr>
        <p:spPr>
          <a:xfrm>
            <a:off x="2882899" y="2680383"/>
            <a:ext cx="13792200"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抗菌・殺菌・抗酸化・抗ウィルス・利尿・便秘対策</a:t>
            </a:r>
          </a:p>
        </p:txBody>
      </p:sp>
      <p:sp>
        <p:nvSpPr>
          <p:cNvPr id="23" name="テキスト ボックス 22">
            <a:extLst>
              <a:ext uri="{FF2B5EF4-FFF2-40B4-BE49-F238E27FC236}">
                <a16:creationId xmlns:a16="http://schemas.microsoft.com/office/drawing/2014/main" id="{A90964F3-A04B-218A-6C5F-C4072DD78440}"/>
              </a:ext>
            </a:extLst>
          </p:cNvPr>
          <p:cNvSpPr txBox="1"/>
          <p:nvPr/>
        </p:nvSpPr>
        <p:spPr>
          <a:xfrm>
            <a:off x="2882899" y="3433870"/>
            <a:ext cx="13792200"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抗菌・殺菌・防虫・発熱・鎮痛・消炎</a:t>
            </a:r>
          </a:p>
        </p:txBody>
      </p:sp>
      <p:sp>
        <p:nvSpPr>
          <p:cNvPr id="24" name="四角形: 角を丸くする 23">
            <a:extLst>
              <a:ext uri="{FF2B5EF4-FFF2-40B4-BE49-F238E27FC236}">
                <a16:creationId xmlns:a16="http://schemas.microsoft.com/office/drawing/2014/main" id="{2C5CD720-BE82-9C2A-02DB-C3A5B718418E}"/>
              </a:ext>
            </a:extLst>
          </p:cNvPr>
          <p:cNvSpPr/>
          <p:nvPr/>
        </p:nvSpPr>
        <p:spPr>
          <a:xfrm>
            <a:off x="323847" y="1970729"/>
            <a:ext cx="15163803" cy="489524"/>
          </a:xfrm>
          <a:custGeom>
            <a:avLst/>
            <a:gdLst>
              <a:gd name="connsiteX0" fmla="*/ 0 w 15163803"/>
              <a:gd name="connsiteY0" fmla="*/ 81589 h 489524"/>
              <a:gd name="connsiteX1" fmla="*/ 81589 w 15163803"/>
              <a:gd name="connsiteY1" fmla="*/ 0 h 489524"/>
              <a:gd name="connsiteX2" fmla="*/ 763436 w 15163803"/>
              <a:gd name="connsiteY2" fmla="*/ 0 h 489524"/>
              <a:gd name="connsiteX3" fmla="*/ 1595288 w 15163803"/>
              <a:gd name="connsiteY3" fmla="*/ 0 h 489524"/>
              <a:gd name="connsiteX4" fmla="*/ 2577148 w 15163803"/>
              <a:gd name="connsiteY4" fmla="*/ 0 h 489524"/>
              <a:gd name="connsiteX5" fmla="*/ 3559007 w 15163803"/>
              <a:gd name="connsiteY5" fmla="*/ 0 h 489524"/>
              <a:gd name="connsiteX6" fmla="*/ 4390859 w 15163803"/>
              <a:gd name="connsiteY6" fmla="*/ 0 h 489524"/>
              <a:gd name="connsiteX7" fmla="*/ 4622687 w 15163803"/>
              <a:gd name="connsiteY7" fmla="*/ 0 h 489524"/>
              <a:gd name="connsiteX8" fmla="*/ 5004521 w 15163803"/>
              <a:gd name="connsiteY8" fmla="*/ 0 h 489524"/>
              <a:gd name="connsiteX9" fmla="*/ 5386355 w 15163803"/>
              <a:gd name="connsiteY9" fmla="*/ 0 h 489524"/>
              <a:gd name="connsiteX10" fmla="*/ 5918196 w 15163803"/>
              <a:gd name="connsiteY10" fmla="*/ 0 h 489524"/>
              <a:gd name="connsiteX11" fmla="*/ 6750049 w 15163803"/>
              <a:gd name="connsiteY11" fmla="*/ 0 h 489524"/>
              <a:gd name="connsiteX12" fmla="*/ 7731908 w 15163803"/>
              <a:gd name="connsiteY12" fmla="*/ 0 h 489524"/>
              <a:gd name="connsiteX13" fmla="*/ 8563761 w 15163803"/>
              <a:gd name="connsiteY13" fmla="*/ 0 h 489524"/>
              <a:gd name="connsiteX14" fmla="*/ 9095601 w 15163803"/>
              <a:gd name="connsiteY14" fmla="*/ 0 h 489524"/>
              <a:gd name="connsiteX15" fmla="*/ 10077460 w 15163803"/>
              <a:gd name="connsiteY15" fmla="*/ 0 h 489524"/>
              <a:gd name="connsiteX16" fmla="*/ 10609300 w 15163803"/>
              <a:gd name="connsiteY16" fmla="*/ 0 h 489524"/>
              <a:gd name="connsiteX17" fmla="*/ 11291147 w 15163803"/>
              <a:gd name="connsiteY17" fmla="*/ 0 h 489524"/>
              <a:gd name="connsiteX18" fmla="*/ 11822987 w 15163803"/>
              <a:gd name="connsiteY18" fmla="*/ 0 h 489524"/>
              <a:gd name="connsiteX19" fmla="*/ 12354828 w 15163803"/>
              <a:gd name="connsiteY19" fmla="*/ 0 h 489524"/>
              <a:gd name="connsiteX20" fmla="*/ 13186680 w 15163803"/>
              <a:gd name="connsiteY20" fmla="*/ 0 h 489524"/>
              <a:gd name="connsiteX21" fmla="*/ 14168540 w 15163803"/>
              <a:gd name="connsiteY21" fmla="*/ 0 h 489524"/>
              <a:gd name="connsiteX22" fmla="*/ 15082214 w 15163803"/>
              <a:gd name="connsiteY22" fmla="*/ 0 h 489524"/>
              <a:gd name="connsiteX23" fmla="*/ 15163803 w 15163803"/>
              <a:gd name="connsiteY23" fmla="*/ 81589 h 489524"/>
              <a:gd name="connsiteX24" fmla="*/ 15163803 w 15163803"/>
              <a:gd name="connsiteY24" fmla="*/ 407935 h 489524"/>
              <a:gd name="connsiteX25" fmla="*/ 15082214 w 15163803"/>
              <a:gd name="connsiteY25" fmla="*/ 489524 h 489524"/>
              <a:gd name="connsiteX26" fmla="*/ 14400367 w 15163803"/>
              <a:gd name="connsiteY26" fmla="*/ 489524 h 489524"/>
              <a:gd name="connsiteX27" fmla="*/ 13418508 w 15163803"/>
              <a:gd name="connsiteY27" fmla="*/ 489524 h 489524"/>
              <a:gd name="connsiteX28" fmla="*/ 12586655 w 15163803"/>
              <a:gd name="connsiteY28" fmla="*/ 489524 h 489524"/>
              <a:gd name="connsiteX29" fmla="*/ 11904809 w 15163803"/>
              <a:gd name="connsiteY29" fmla="*/ 489524 h 489524"/>
              <a:gd name="connsiteX30" fmla="*/ 11522975 w 15163803"/>
              <a:gd name="connsiteY30" fmla="*/ 489524 h 489524"/>
              <a:gd name="connsiteX31" fmla="*/ 10841128 w 15163803"/>
              <a:gd name="connsiteY31" fmla="*/ 489524 h 489524"/>
              <a:gd name="connsiteX32" fmla="*/ 10009275 w 15163803"/>
              <a:gd name="connsiteY32" fmla="*/ 489524 h 489524"/>
              <a:gd name="connsiteX33" fmla="*/ 9177423 w 15163803"/>
              <a:gd name="connsiteY33" fmla="*/ 489524 h 489524"/>
              <a:gd name="connsiteX34" fmla="*/ 8195563 w 15163803"/>
              <a:gd name="connsiteY34" fmla="*/ 489524 h 489524"/>
              <a:gd name="connsiteX35" fmla="*/ 7213704 w 15163803"/>
              <a:gd name="connsiteY35" fmla="*/ 489524 h 489524"/>
              <a:gd name="connsiteX36" fmla="*/ 6681864 w 15163803"/>
              <a:gd name="connsiteY36" fmla="*/ 489524 h 489524"/>
              <a:gd name="connsiteX37" fmla="*/ 6300030 w 15163803"/>
              <a:gd name="connsiteY37" fmla="*/ 489524 h 489524"/>
              <a:gd name="connsiteX38" fmla="*/ 5618183 w 15163803"/>
              <a:gd name="connsiteY38" fmla="*/ 489524 h 489524"/>
              <a:gd name="connsiteX39" fmla="*/ 4786330 w 15163803"/>
              <a:gd name="connsiteY39" fmla="*/ 489524 h 489524"/>
              <a:gd name="connsiteX40" fmla="*/ 4254490 w 15163803"/>
              <a:gd name="connsiteY40" fmla="*/ 489524 h 489524"/>
              <a:gd name="connsiteX41" fmla="*/ 3422637 w 15163803"/>
              <a:gd name="connsiteY41" fmla="*/ 489524 h 489524"/>
              <a:gd name="connsiteX42" fmla="*/ 3040803 w 15163803"/>
              <a:gd name="connsiteY42" fmla="*/ 489524 h 489524"/>
              <a:gd name="connsiteX43" fmla="*/ 2808975 w 15163803"/>
              <a:gd name="connsiteY43" fmla="*/ 489524 h 489524"/>
              <a:gd name="connsiteX44" fmla="*/ 1827116 w 15163803"/>
              <a:gd name="connsiteY44" fmla="*/ 489524 h 489524"/>
              <a:gd name="connsiteX45" fmla="*/ 995263 w 15163803"/>
              <a:gd name="connsiteY45" fmla="*/ 489524 h 489524"/>
              <a:gd name="connsiteX46" fmla="*/ 763436 w 15163803"/>
              <a:gd name="connsiteY46" fmla="*/ 489524 h 489524"/>
              <a:gd name="connsiteX47" fmla="*/ 81589 w 15163803"/>
              <a:gd name="connsiteY47" fmla="*/ 489524 h 489524"/>
              <a:gd name="connsiteX48" fmla="*/ 0 w 15163803"/>
              <a:gd name="connsiteY48" fmla="*/ 407935 h 489524"/>
              <a:gd name="connsiteX49" fmla="*/ 0 w 15163803"/>
              <a:gd name="connsiteY49" fmla="*/ 81589 h 4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163803" h="489524" extrusionOk="0">
                <a:moveTo>
                  <a:pt x="0" y="81589"/>
                </a:moveTo>
                <a:cubicBezTo>
                  <a:pt x="3402" y="35171"/>
                  <a:pt x="33451" y="-2116"/>
                  <a:pt x="81589" y="0"/>
                </a:cubicBezTo>
                <a:cubicBezTo>
                  <a:pt x="299963" y="6829"/>
                  <a:pt x="425466" y="25782"/>
                  <a:pt x="763436" y="0"/>
                </a:cubicBezTo>
                <a:cubicBezTo>
                  <a:pt x="1101406" y="-25782"/>
                  <a:pt x="1244720" y="93"/>
                  <a:pt x="1595288" y="0"/>
                </a:cubicBezTo>
                <a:cubicBezTo>
                  <a:pt x="1945856" y="-93"/>
                  <a:pt x="2284062" y="7627"/>
                  <a:pt x="2577148" y="0"/>
                </a:cubicBezTo>
                <a:cubicBezTo>
                  <a:pt x="2870234" y="-7627"/>
                  <a:pt x="3248472" y="19051"/>
                  <a:pt x="3559007" y="0"/>
                </a:cubicBezTo>
                <a:cubicBezTo>
                  <a:pt x="3869542" y="-19051"/>
                  <a:pt x="4063319" y="-9962"/>
                  <a:pt x="4390859" y="0"/>
                </a:cubicBezTo>
                <a:cubicBezTo>
                  <a:pt x="4718399" y="9962"/>
                  <a:pt x="4570370" y="-8539"/>
                  <a:pt x="4622687" y="0"/>
                </a:cubicBezTo>
                <a:cubicBezTo>
                  <a:pt x="4675004" y="8539"/>
                  <a:pt x="4872330" y="5251"/>
                  <a:pt x="5004521" y="0"/>
                </a:cubicBezTo>
                <a:cubicBezTo>
                  <a:pt x="5136712" y="-5251"/>
                  <a:pt x="5253752" y="3750"/>
                  <a:pt x="5386355" y="0"/>
                </a:cubicBezTo>
                <a:cubicBezTo>
                  <a:pt x="5518958" y="-3750"/>
                  <a:pt x="5774874" y="9769"/>
                  <a:pt x="5918196" y="0"/>
                </a:cubicBezTo>
                <a:cubicBezTo>
                  <a:pt x="6061518" y="-9769"/>
                  <a:pt x="6543684" y="3586"/>
                  <a:pt x="6750049" y="0"/>
                </a:cubicBezTo>
                <a:cubicBezTo>
                  <a:pt x="6956414" y="-3586"/>
                  <a:pt x="7335037" y="-30270"/>
                  <a:pt x="7731908" y="0"/>
                </a:cubicBezTo>
                <a:cubicBezTo>
                  <a:pt x="8128779" y="30270"/>
                  <a:pt x="8327362" y="-17342"/>
                  <a:pt x="8563761" y="0"/>
                </a:cubicBezTo>
                <a:cubicBezTo>
                  <a:pt x="8800160" y="17342"/>
                  <a:pt x="8959035" y="10260"/>
                  <a:pt x="9095601" y="0"/>
                </a:cubicBezTo>
                <a:cubicBezTo>
                  <a:pt x="9232167" y="-10260"/>
                  <a:pt x="9608745" y="8841"/>
                  <a:pt x="10077460" y="0"/>
                </a:cubicBezTo>
                <a:cubicBezTo>
                  <a:pt x="10546175" y="-8841"/>
                  <a:pt x="10383806" y="-2270"/>
                  <a:pt x="10609300" y="0"/>
                </a:cubicBezTo>
                <a:cubicBezTo>
                  <a:pt x="10834794" y="2270"/>
                  <a:pt x="11083628" y="15065"/>
                  <a:pt x="11291147" y="0"/>
                </a:cubicBezTo>
                <a:cubicBezTo>
                  <a:pt x="11498666" y="-15065"/>
                  <a:pt x="11646460" y="-23173"/>
                  <a:pt x="11822987" y="0"/>
                </a:cubicBezTo>
                <a:cubicBezTo>
                  <a:pt x="11999514" y="23173"/>
                  <a:pt x="12105740" y="-4487"/>
                  <a:pt x="12354828" y="0"/>
                </a:cubicBezTo>
                <a:cubicBezTo>
                  <a:pt x="12603916" y="4487"/>
                  <a:pt x="12796561" y="10553"/>
                  <a:pt x="13186680" y="0"/>
                </a:cubicBezTo>
                <a:cubicBezTo>
                  <a:pt x="13576799" y="-10553"/>
                  <a:pt x="13739796" y="32619"/>
                  <a:pt x="14168540" y="0"/>
                </a:cubicBezTo>
                <a:cubicBezTo>
                  <a:pt x="14597284" y="-32619"/>
                  <a:pt x="14822238" y="1643"/>
                  <a:pt x="15082214" y="0"/>
                </a:cubicBezTo>
                <a:cubicBezTo>
                  <a:pt x="15119014" y="-4338"/>
                  <a:pt x="15172042" y="29498"/>
                  <a:pt x="15163803" y="81589"/>
                </a:cubicBezTo>
                <a:cubicBezTo>
                  <a:pt x="15153456" y="215035"/>
                  <a:pt x="15152440" y="329106"/>
                  <a:pt x="15163803" y="407935"/>
                </a:cubicBezTo>
                <a:cubicBezTo>
                  <a:pt x="15169813" y="455725"/>
                  <a:pt x="15121199" y="484401"/>
                  <a:pt x="15082214" y="489524"/>
                </a:cubicBezTo>
                <a:cubicBezTo>
                  <a:pt x="14781686" y="474058"/>
                  <a:pt x="14702893" y="507189"/>
                  <a:pt x="14400367" y="489524"/>
                </a:cubicBezTo>
                <a:cubicBezTo>
                  <a:pt x="14097841" y="471859"/>
                  <a:pt x="13619902" y="528153"/>
                  <a:pt x="13418508" y="489524"/>
                </a:cubicBezTo>
                <a:cubicBezTo>
                  <a:pt x="13217114" y="450895"/>
                  <a:pt x="12826987" y="460460"/>
                  <a:pt x="12586655" y="489524"/>
                </a:cubicBezTo>
                <a:cubicBezTo>
                  <a:pt x="12346323" y="518588"/>
                  <a:pt x="12120464" y="510446"/>
                  <a:pt x="11904809" y="489524"/>
                </a:cubicBezTo>
                <a:cubicBezTo>
                  <a:pt x="11689154" y="468602"/>
                  <a:pt x="11657955" y="497011"/>
                  <a:pt x="11522975" y="489524"/>
                </a:cubicBezTo>
                <a:cubicBezTo>
                  <a:pt x="11387995" y="482037"/>
                  <a:pt x="11069524" y="472730"/>
                  <a:pt x="10841128" y="489524"/>
                </a:cubicBezTo>
                <a:cubicBezTo>
                  <a:pt x="10612732" y="506318"/>
                  <a:pt x="10357524" y="468267"/>
                  <a:pt x="10009275" y="489524"/>
                </a:cubicBezTo>
                <a:cubicBezTo>
                  <a:pt x="9661026" y="510781"/>
                  <a:pt x="9531481" y="470338"/>
                  <a:pt x="9177423" y="489524"/>
                </a:cubicBezTo>
                <a:cubicBezTo>
                  <a:pt x="8823365" y="508710"/>
                  <a:pt x="8430979" y="504218"/>
                  <a:pt x="8195563" y="489524"/>
                </a:cubicBezTo>
                <a:cubicBezTo>
                  <a:pt x="7960147" y="474830"/>
                  <a:pt x="7485302" y="469456"/>
                  <a:pt x="7213704" y="489524"/>
                </a:cubicBezTo>
                <a:cubicBezTo>
                  <a:pt x="6942106" y="509592"/>
                  <a:pt x="6881896" y="515174"/>
                  <a:pt x="6681864" y="489524"/>
                </a:cubicBezTo>
                <a:cubicBezTo>
                  <a:pt x="6481832" y="463874"/>
                  <a:pt x="6391733" y="478982"/>
                  <a:pt x="6300030" y="489524"/>
                </a:cubicBezTo>
                <a:cubicBezTo>
                  <a:pt x="6208327" y="500066"/>
                  <a:pt x="5836747" y="520291"/>
                  <a:pt x="5618183" y="489524"/>
                </a:cubicBezTo>
                <a:cubicBezTo>
                  <a:pt x="5399619" y="458757"/>
                  <a:pt x="4977322" y="464968"/>
                  <a:pt x="4786330" y="489524"/>
                </a:cubicBezTo>
                <a:cubicBezTo>
                  <a:pt x="4595338" y="514080"/>
                  <a:pt x="4464099" y="482439"/>
                  <a:pt x="4254490" y="489524"/>
                </a:cubicBezTo>
                <a:cubicBezTo>
                  <a:pt x="4044881" y="496609"/>
                  <a:pt x="3807641" y="454632"/>
                  <a:pt x="3422637" y="489524"/>
                </a:cubicBezTo>
                <a:cubicBezTo>
                  <a:pt x="3037633" y="524416"/>
                  <a:pt x="3195621" y="482456"/>
                  <a:pt x="3040803" y="489524"/>
                </a:cubicBezTo>
                <a:cubicBezTo>
                  <a:pt x="2885985" y="496592"/>
                  <a:pt x="2916987" y="479004"/>
                  <a:pt x="2808975" y="489524"/>
                </a:cubicBezTo>
                <a:cubicBezTo>
                  <a:pt x="2700963" y="500044"/>
                  <a:pt x="2187152" y="509046"/>
                  <a:pt x="1827116" y="489524"/>
                </a:cubicBezTo>
                <a:cubicBezTo>
                  <a:pt x="1467080" y="470002"/>
                  <a:pt x="1198209" y="490715"/>
                  <a:pt x="995263" y="489524"/>
                </a:cubicBezTo>
                <a:cubicBezTo>
                  <a:pt x="792317" y="488333"/>
                  <a:pt x="833359" y="484060"/>
                  <a:pt x="763436" y="489524"/>
                </a:cubicBezTo>
                <a:cubicBezTo>
                  <a:pt x="693513" y="494988"/>
                  <a:pt x="335558" y="458273"/>
                  <a:pt x="81589" y="489524"/>
                </a:cubicBezTo>
                <a:cubicBezTo>
                  <a:pt x="36913" y="478964"/>
                  <a:pt x="6010" y="455070"/>
                  <a:pt x="0" y="407935"/>
                </a:cubicBezTo>
                <a:cubicBezTo>
                  <a:pt x="-8664" y="309688"/>
                  <a:pt x="13621" y="160230"/>
                  <a:pt x="0" y="81589"/>
                </a:cubicBezTo>
                <a:close/>
              </a:path>
            </a:pathLst>
          </a:custGeom>
          <a:noFill/>
          <a:ln>
            <a:extLst>
              <a:ext uri="{C807C97D-BFC1-408E-A445-0C87EB9F89A2}">
                <ask:lineSketchStyleProps xmlns:ask="http://schemas.microsoft.com/office/drawing/2018/sketchyshapes" sd="109513084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7C557CA2-2D24-87A1-D1FC-7E2AFCFA5988}"/>
              </a:ext>
            </a:extLst>
          </p:cNvPr>
          <p:cNvSpPr/>
          <p:nvPr/>
        </p:nvSpPr>
        <p:spPr>
          <a:xfrm>
            <a:off x="323847" y="2751430"/>
            <a:ext cx="15163803" cy="489524"/>
          </a:xfrm>
          <a:custGeom>
            <a:avLst/>
            <a:gdLst>
              <a:gd name="connsiteX0" fmla="*/ 0 w 15163803"/>
              <a:gd name="connsiteY0" fmla="*/ 81589 h 489524"/>
              <a:gd name="connsiteX1" fmla="*/ 81589 w 15163803"/>
              <a:gd name="connsiteY1" fmla="*/ 0 h 489524"/>
              <a:gd name="connsiteX2" fmla="*/ 763436 w 15163803"/>
              <a:gd name="connsiteY2" fmla="*/ 0 h 489524"/>
              <a:gd name="connsiteX3" fmla="*/ 1595288 w 15163803"/>
              <a:gd name="connsiteY3" fmla="*/ 0 h 489524"/>
              <a:gd name="connsiteX4" fmla="*/ 2577148 w 15163803"/>
              <a:gd name="connsiteY4" fmla="*/ 0 h 489524"/>
              <a:gd name="connsiteX5" fmla="*/ 3559007 w 15163803"/>
              <a:gd name="connsiteY5" fmla="*/ 0 h 489524"/>
              <a:gd name="connsiteX6" fmla="*/ 4390859 w 15163803"/>
              <a:gd name="connsiteY6" fmla="*/ 0 h 489524"/>
              <a:gd name="connsiteX7" fmla="*/ 4622687 w 15163803"/>
              <a:gd name="connsiteY7" fmla="*/ 0 h 489524"/>
              <a:gd name="connsiteX8" fmla="*/ 5004521 w 15163803"/>
              <a:gd name="connsiteY8" fmla="*/ 0 h 489524"/>
              <a:gd name="connsiteX9" fmla="*/ 5386355 w 15163803"/>
              <a:gd name="connsiteY9" fmla="*/ 0 h 489524"/>
              <a:gd name="connsiteX10" fmla="*/ 5918196 w 15163803"/>
              <a:gd name="connsiteY10" fmla="*/ 0 h 489524"/>
              <a:gd name="connsiteX11" fmla="*/ 6750049 w 15163803"/>
              <a:gd name="connsiteY11" fmla="*/ 0 h 489524"/>
              <a:gd name="connsiteX12" fmla="*/ 7731908 w 15163803"/>
              <a:gd name="connsiteY12" fmla="*/ 0 h 489524"/>
              <a:gd name="connsiteX13" fmla="*/ 8563761 w 15163803"/>
              <a:gd name="connsiteY13" fmla="*/ 0 h 489524"/>
              <a:gd name="connsiteX14" fmla="*/ 9095601 w 15163803"/>
              <a:gd name="connsiteY14" fmla="*/ 0 h 489524"/>
              <a:gd name="connsiteX15" fmla="*/ 10077460 w 15163803"/>
              <a:gd name="connsiteY15" fmla="*/ 0 h 489524"/>
              <a:gd name="connsiteX16" fmla="*/ 10609300 w 15163803"/>
              <a:gd name="connsiteY16" fmla="*/ 0 h 489524"/>
              <a:gd name="connsiteX17" fmla="*/ 11291147 w 15163803"/>
              <a:gd name="connsiteY17" fmla="*/ 0 h 489524"/>
              <a:gd name="connsiteX18" fmla="*/ 11822987 w 15163803"/>
              <a:gd name="connsiteY18" fmla="*/ 0 h 489524"/>
              <a:gd name="connsiteX19" fmla="*/ 12354828 w 15163803"/>
              <a:gd name="connsiteY19" fmla="*/ 0 h 489524"/>
              <a:gd name="connsiteX20" fmla="*/ 13186680 w 15163803"/>
              <a:gd name="connsiteY20" fmla="*/ 0 h 489524"/>
              <a:gd name="connsiteX21" fmla="*/ 14168540 w 15163803"/>
              <a:gd name="connsiteY21" fmla="*/ 0 h 489524"/>
              <a:gd name="connsiteX22" fmla="*/ 15082214 w 15163803"/>
              <a:gd name="connsiteY22" fmla="*/ 0 h 489524"/>
              <a:gd name="connsiteX23" fmla="*/ 15163803 w 15163803"/>
              <a:gd name="connsiteY23" fmla="*/ 81589 h 489524"/>
              <a:gd name="connsiteX24" fmla="*/ 15163803 w 15163803"/>
              <a:gd name="connsiteY24" fmla="*/ 407935 h 489524"/>
              <a:gd name="connsiteX25" fmla="*/ 15082214 w 15163803"/>
              <a:gd name="connsiteY25" fmla="*/ 489524 h 489524"/>
              <a:gd name="connsiteX26" fmla="*/ 14400367 w 15163803"/>
              <a:gd name="connsiteY26" fmla="*/ 489524 h 489524"/>
              <a:gd name="connsiteX27" fmla="*/ 13418508 w 15163803"/>
              <a:gd name="connsiteY27" fmla="*/ 489524 h 489524"/>
              <a:gd name="connsiteX28" fmla="*/ 12586655 w 15163803"/>
              <a:gd name="connsiteY28" fmla="*/ 489524 h 489524"/>
              <a:gd name="connsiteX29" fmla="*/ 11904809 w 15163803"/>
              <a:gd name="connsiteY29" fmla="*/ 489524 h 489524"/>
              <a:gd name="connsiteX30" fmla="*/ 11522975 w 15163803"/>
              <a:gd name="connsiteY30" fmla="*/ 489524 h 489524"/>
              <a:gd name="connsiteX31" fmla="*/ 10841128 w 15163803"/>
              <a:gd name="connsiteY31" fmla="*/ 489524 h 489524"/>
              <a:gd name="connsiteX32" fmla="*/ 10009275 w 15163803"/>
              <a:gd name="connsiteY32" fmla="*/ 489524 h 489524"/>
              <a:gd name="connsiteX33" fmla="*/ 9177423 w 15163803"/>
              <a:gd name="connsiteY33" fmla="*/ 489524 h 489524"/>
              <a:gd name="connsiteX34" fmla="*/ 8195563 w 15163803"/>
              <a:gd name="connsiteY34" fmla="*/ 489524 h 489524"/>
              <a:gd name="connsiteX35" fmla="*/ 7213704 w 15163803"/>
              <a:gd name="connsiteY35" fmla="*/ 489524 h 489524"/>
              <a:gd name="connsiteX36" fmla="*/ 6681864 w 15163803"/>
              <a:gd name="connsiteY36" fmla="*/ 489524 h 489524"/>
              <a:gd name="connsiteX37" fmla="*/ 6300030 w 15163803"/>
              <a:gd name="connsiteY37" fmla="*/ 489524 h 489524"/>
              <a:gd name="connsiteX38" fmla="*/ 5618183 w 15163803"/>
              <a:gd name="connsiteY38" fmla="*/ 489524 h 489524"/>
              <a:gd name="connsiteX39" fmla="*/ 4786330 w 15163803"/>
              <a:gd name="connsiteY39" fmla="*/ 489524 h 489524"/>
              <a:gd name="connsiteX40" fmla="*/ 4254490 w 15163803"/>
              <a:gd name="connsiteY40" fmla="*/ 489524 h 489524"/>
              <a:gd name="connsiteX41" fmla="*/ 3422637 w 15163803"/>
              <a:gd name="connsiteY41" fmla="*/ 489524 h 489524"/>
              <a:gd name="connsiteX42" fmla="*/ 3040803 w 15163803"/>
              <a:gd name="connsiteY42" fmla="*/ 489524 h 489524"/>
              <a:gd name="connsiteX43" fmla="*/ 2808975 w 15163803"/>
              <a:gd name="connsiteY43" fmla="*/ 489524 h 489524"/>
              <a:gd name="connsiteX44" fmla="*/ 1827116 w 15163803"/>
              <a:gd name="connsiteY44" fmla="*/ 489524 h 489524"/>
              <a:gd name="connsiteX45" fmla="*/ 995263 w 15163803"/>
              <a:gd name="connsiteY45" fmla="*/ 489524 h 489524"/>
              <a:gd name="connsiteX46" fmla="*/ 763436 w 15163803"/>
              <a:gd name="connsiteY46" fmla="*/ 489524 h 489524"/>
              <a:gd name="connsiteX47" fmla="*/ 81589 w 15163803"/>
              <a:gd name="connsiteY47" fmla="*/ 489524 h 489524"/>
              <a:gd name="connsiteX48" fmla="*/ 0 w 15163803"/>
              <a:gd name="connsiteY48" fmla="*/ 407935 h 489524"/>
              <a:gd name="connsiteX49" fmla="*/ 0 w 15163803"/>
              <a:gd name="connsiteY49" fmla="*/ 81589 h 4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163803" h="489524" extrusionOk="0">
                <a:moveTo>
                  <a:pt x="0" y="81589"/>
                </a:moveTo>
                <a:cubicBezTo>
                  <a:pt x="3402" y="35171"/>
                  <a:pt x="33451" y="-2116"/>
                  <a:pt x="81589" y="0"/>
                </a:cubicBezTo>
                <a:cubicBezTo>
                  <a:pt x="299963" y="6829"/>
                  <a:pt x="425466" y="25782"/>
                  <a:pt x="763436" y="0"/>
                </a:cubicBezTo>
                <a:cubicBezTo>
                  <a:pt x="1101406" y="-25782"/>
                  <a:pt x="1244720" y="93"/>
                  <a:pt x="1595288" y="0"/>
                </a:cubicBezTo>
                <a:cubicBezTo>
                  <a:pt x="1945856" y="-93"/>
                  <a:pt x="2284062" y="7627"/>
                  <a:pt x="2577148" y="0"/>
                </a:cubicBezTo>
                <a:cubicBezTo>
                  <a:pt x="2870234" y="-7627"/>
                  <a:pt x="3248472" y="19051"/>
                  <a:pt x="3559007" y="0"/>
                </a:cubicBezTo>
                <a:cubicBezTo>
                  <a:pt x="3869542" y="-19051"/>
                  <a:pt x="4063319" y="-9962"/>
                  <a:pt x="4390859" y="0"/>
                </a:cubicBezTo>
                <a:cubicBezTo>
                  <a:pt x="4718399" y="9962"/>
                  <a:pt x="4570370" y="-8539"/>
                  <a:pt x="4622687" y="0"/>
                </a:cubicBezTo>
                <a:cubicBezTo>
                  <a:pt x="4675004" y="8539"/>
                  <a:pt x="4872330" y="5251"/>
                  <a:pt x="5004521" y="0"/>
                </a:cubicBezTo>
                <a:cubicBezTo>
                  <a:pt x="5136712" y="-5251"/>
                  <a:pt x="5253752" y="3750"/>
                  <a:pt x="5386355" y="0"/>
                </a:cubicBezTo>
                <a:cubicBezTo>
                  <a:pt x="5518958" y="-3750"/>
                  <a:pt x="5774874" y="9769"/>
                  <a:pt x="5918196" y="0"/>
                </a:cubicBezTo>
                <a:cubicBezTo>
                  <a:pt x="6061518" y="-9769"/>
                  <a:pt x="6543684" y="3586"/>
                  <a:pt x="6750049" y="0"/>
                </a:cubicBezTo>
                <a:cubicBezTo>
                  <a:pt x="6956414" y="-3586"/>
                  <a:pt x="7335037" y="-30270"/>
                  <a:pt x="7731908" y="0"/>
                </a:cubicBezTo>
                <a:cubicBezTo>
                  <a:pt x="8128779" y="30270"/>
                  <a:pt x="8327362" y="-17342"/>
                  <a:pt x="8563761" y="0"/>
                </a:cubicBezTo>
                <a:cubicBezTo>
                  <a:pt x="8800160" y="17342"/>
                  <a:pt x="8959035" y="10260"/>
                  <a:pt x="9095601" y="0"/>
                </a:cubicBezTo>
                <a:cubicBezTo>
                  <a:pt x="9232167" y="-10260"/>
                  <a:pt x="9608745" y="8841"/>
                  <a:pt x="10077460" y="0"/>
                </a:cubicBezTo>
                <a:cubicBezTo>
                  <a:pt x="10546175" y="-8841"/>
                  <a:pt x="10383806" y="-2270"/>
                  <a:pt x="10609300" y="0"/>
                </a:cubicBezTo>
                <a:cubicBezTo>
                  <a:pt x="10834794" y="2270"/>
                  <a:pt x="11083628" y="15065"/>
                  <a:pt x="11291147" y="0"/>
                </a:cubicBezTo>
                <a:cubicBezTo>
                  <a:pt x="11498666" y="-15065"/>
                  <a:pt x="11646460" y="-23173"/>
                  <a:pt x="11822987" y="0"/>
                </a:cubicBezTo>
                <a:cubicBezTo>
                  <a:pt x="11999514" y="23173"/>
                  <a:pt x="12105740" y="-4487"/>
                  <a:pt x="12354828" y="0"/>
                </a:cubicBezTo>
                <a:cubicBezTo>
                  <a:pt x="12603916" y="4487"/>
                  <a:pt x="12796561" y="10553"/>
                  <a:pt x="13186680" y="0"/>
                </a:cubicBezTo>
                <a:cubicBezTo>
                  <a:pt x="13576799" y="-10553"/>
                  <a:pt x="13739796" y="32619"/>
                  <a:pt x="14168540" y="0"/>
                </a:cubicBezTo>
                <a:cubicBezTo>
                  <a:pt x="14597284" y="-32619"/>
                  <a:pt x="14822238" y="1643"/>
                  <a:pt x="15082214" y="0"/>
                </a:cubicBezTo>
                <a:cubicBezTo>
                  <a:pt x="15119014" y="-4338"/>
                  <a:pt x="15172042" y="29498"/>
                  <a:pt x="15163803" y="81589"/>
                </a:cubicBezTo>
                <a:cubicBezTo>
                  <a:pt x="15153456" y="215035"/>
                  <a:pt x="15152440" y="329106"/>
                  <a:pt x="15163803" y="407935"/>
                </a:cubicBezTo>
                <a:cubicBezTo>
                  <a:pt x="15169813" y="455725"/>
                  <a:pt x="15121199" y="484401"/>
                  <a:pt x="15082214" y="489524"/>
                </a:cubicBezTo>
                <a:cubicBezTo>
                  <a:pt x="14781686" y="474058"/>
                  <a:pt x="14702893" y="507189"/>
                  <a:pt x="14400367" y="489524"/>
                </a:cubicBezTo>
                <a:cubicBezTo>
                  <a:pt x="14097841" y="471859"/>
                  <a:pt x="13619902" y="528153"/>
                  <a:pt x="13418508" y="489524"/>
                </a:cubicBezTo>
                <a:cubicBezTo>
                  <a:pt x="13217114" y="450895"/>
                  <a:pt x="12826987" y="460460"/>
                  <a:pt x="12586655" y="489524"/>
                </a:cubicBezTo>
                <a:cubicBezTo>
                  <a:pt x="12346323" y="518588"/>
                  <a:pt x="12120464" y="510446"/>
                  <a:pt x="11904809" y="489524"/>
                </a:cubicBezTo>
                <a:cubicBezTo>
                  <a:pt x="11689154" y="468602"/>
                  <a:pt x="11657955" y="497011"/>
                  <a:pt x="11522975" y="489524"/>
                </a:cubicBezTo>
                <a:cubicBezTo>
                  <a:pt x="11387995" y="482037"/>
                  <a:pt x="11069524" y="472730"/>
                  <a:pt x="10841128" y="489524"/>
                </a:cubicBezTo>
                <a:cubicBezTo>
                  <a:pt x="10612732" y="506318"/>
                  <a:pt x="10357524" y="468267"/>
                  <a:pt x="10009275" y="489524"/>
                </a:cubicBezTo>
                <a:cubicBezTo>
                  <a:pt x="9661026" y="510781"/>
                  <a:pt x="9531481" y="470338"/>
                  <a:pt x="9177423" y="489524"/>
                </a:cubicBezTo>
                <a:cubicBezTo>
                  <a:pt x="8823365" y="508710"/>
                  <a:pt x="8430979" y="504218"/>
                  <a:pt x="8195563" y="489524"/>
                </a:cubicBezTo>
                <a:cubicBezTo>
                  <a:pt x="7960147" y="474830"/>
                  <a:pt x="7485302" y="469456"/>
                  <a:pt x="7213704" y="489524"/>
                </a:cubicBezTo>
                <a:cubicBezTo>
                  <a:pt x="6942106" y="509592"/>
                  <a:pt x="6881896" y="515174"/>
                  <a:pt x="6681864" y="489524"/>
                </a:cubicBezTo>
                <a:cubicBezTo>
                  <a:pt x="6481832" y="463874"/>
                  <a:pt x="6391733" y="478982"/>
                  <a:pt x="6300030" y="489524"/>
                </a:cubicBezTo>
                <a:cubicBezTo>
                  <a:pt x="6208327" y="500066"/>
                  <a:pt x="5836747" y="520291"/>
                  <a:pt x="5618183" y="489524"/>
                </a:cubicBezTo>
                <a:cubicBezTo>
                  <a:pt x="5399619" y="458757"/>
                  <a:pt x="4977322" y="464968"/>
                  <a:pt x="4786330" y="489524"/>
                </a:cubicBezTo>
                <a:cubicBezTo>
                  <a:pt x="4595338" y="514080"/>
                  <a:pt x="4464099" y="482439"/>
                  <a:pt x="4254490" y="489524"/>
                </a:cubicBezTo>
                <a:cubicBezTo>
                  <a:pt x="4044881" y="496609"/>
                  <a:pt x="3807641" y="454632"/>
                  <a:pt x="3422637" y="489524"/>
                </a:cubicBezTo>
                <a:cubicBezTo>
                  <a:pt x="3037633" y="524416"/>
                  <a:pt x="3195621" y="482456"/>
                  <a:pt x="3040803" y="489524"/>
                </a:cubicBezTo>
                <a:cubicBezTo>
                  <a:pt x="2885985" y="496592"/>
                  <a:pt x="2916987" y="479004"/>
                  <a:pt x="2808975" y="489524"/>
                </a:cubicBezTo>
                <a:cubicBezTo>
                  <a:pt x="2700963" y="500044"/>
                  <a:pt x="2187152" y="509046"/>
                  <a:pt x="1827116" y="489524"/>
                </a:cubicBezTo>
                <a:cubicBezTo>
                  <a:pt x="1467080" y="470002"/>
                  <a:pt x="1198209" y="490715"/>
                  <a:pt x="995263" y="489524"/>
                </a:cubicBezTo>
                <a:cubicBezTo>
                  <a:pt x="792317" y="488333"/>
                  <a:pt x="833359" y="484060"/>
                  <a:pt x="763436" y="489524"/>
                </a:cubicBezTo>
                <a:cubicBezTo>
                  <a:pt x="693513" y="494988"/>
                  <a:pt x="335558" y="458273"/>
                  <a:pt x="81589" y="489524"/>
                </a:cubicBezTo>
                <a:cubicBezTo>
                  <a:pt x="36913" y="478964"/>
                  <a:pt x="6010" y="455070"/>
                  <a:pt x="0" y="407935"/>
                </a:cubicBezTo>
                <a:cubicBezTo>
                  <a:pt x="-8664" y="309688"/>
                  <a:pt x="13621" y="160230"/>
                  <a:pt x="0" y="81589"/>
                </a:cubicBezTo>
                <a:close/>
              </a:path>
            </a:pathLst>
          </a:custGeom>
          <a:noFill/>
          <a:ln>
            <a:extLst>
              <a:ext uri="{C807C97D-BFC1-408E-A445-0C87EB9F89A2}">
                <ask:lineSketchStyleProps xmlns:ask="http://schemas.microsoft.com/office/drawing/2018/sketchyshapes" sd="109513084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34E1FBA9-FD87-A954-3978-418CDCA7308A}"/>
              </a:ext>
            </a:extLst>
          </p:cNvPr>
          <p:cNvSpPr/>
          <p:nvPr/>
        </p:nvSpPr>
        <p:spPr>
          <a:xfrm>
            <a:off x="323847" y="3494780"/>
            <a:ext cx="15163803" cy="489524"/>
          </a:xfrm>
          <a:custGeom>
            <a:avLst/>
            <a:gdLst>
              <a:gd name="connsiteX0" fmla="*/ 0 w 15163803"/>
              <a:gd name="connsiteY0" fmla="*/ 81589 h 489524"/>
              <a:gd name="connsiteX1" fmla="*/ 81589 w 15163803"/>
              <a:gd name="connsiteY1" fmla="*/ 0 h 489524"/>
              <a:gd name="connsiteX2" fmla="*/ 763436 w 15163803"/>
              <a:gd name="connsiteY2" fmla="*/ 0 h 489524"/>
              <a:gd name="connsiteX3" fmla="*/ 1595288 w 15163803"/>
              <a:gd name="connsiteY3" fmla="*/ 0 h 489524"/>
              <a:gd name="connsiteX4" fmla="*/ 2577148 w 15163803"/>
              <a:gd name="connsiteY4" fmla="*/ 0 h 489524"/>
              <a:gd name="connsiteX5" fmla="*/ 3559007 w 15163803"/>
              <a:gd name="connsiteY5" fmla="*/ 0 h 489524"/>
              <a:gd name="connsiteX6" fmla="*/ 4390859 w 15163803"/>
              <a:gd name="connsiteY6" fmla="*/ 0 h 489524"/>
              <a:gd name="connsiteX7" fmla="*/ 4622687 w 15163803"/>
              <a:gd name="connsiteY7" fmla="*/ 0 h 489524"/>
              <a:gd name="connsiteX8" fmla="*/ 5004521 w 15163803"/>
              <a:gd name="connsiteY8" fmla="*/ 0 h 489524"/>
              <a:gd name="connsiteX9" fmla="*/ 5386355 w 15163803"/>
              <a:gd name="connsiteY9" fmla="*/ 0 h 489524"/>
              <a:gd name="connsiteX10" fmla="*/ 5918196 w 15163803"/>
              <a:gd name="connsiteY10" fmla="*/ 0 h 489524"/>
              <a:gd name="connsiteX11" fmla="*/ 6750049 w 15163803"/>
              <a:gd name="connsiteY11" fmla="*/ 0 h 489524"/>
              <a:gd name="connsiteX12" fmla="*/ 7731908 w 15163803"/>
              <a:gd name="connsiteY12" fmla="*/ 0 h 489524"/>
              <a:gd name="connsiteX13" fmla="*/ 8563761 w 15163803"/>
              <a:gd name="connsiteY13" fmla="*/ 0 h 489524"/>
              <a:gd name="connsiteX14" fmla="*/ 9095601 w 15163803"/>
              <a:gd name="connsiteY14" fmla="*/ 0 h 489524"/>
              <a:gd name="connsiteX15" fmla="*/ 10077460 w 15163803"/>
              <a:gd name="connsiteY15" fmla="*/ 0 h 489524"/>
              <a:gd name="connsiteX16" fmla="*/ 10609300 w 15163803"/>
              <a:gd name="connsiteY16" fmla="*/ 0 h 489524"/>
              <a:gd name="connsiteX17" fmla="*/ 11291147 w 15163803"/>
              <a:gd name="connsiteY17" fmla="*/ 0 h 489524"/>
              <a:gd name="connsiteX18" fmla="*/ 11822987 w 15163803"/>
              <a:gd name="connsiteY18" fmla="*/ 0 h 489524"/>
              <a:gd name="connsiteX19" fmla="*/ 12354828 w 15163803"/>
              <a:gd name="connsiteY19" fmla="*/ 0 h 489524"/>
              <a:gd name="connsiteX20" fmla="*/ 13186680 w 15163803"/>
              <a:gd name="connsiteY20" fmla="*/ 0 h 489524"/>
              <a:gd name="connsiteX21" fmla="*/ 14168540 w 15163803"/>
              <a:gd name="connsiteY21" fmla="*/ 0 h 489524"/>
              <a:gd name="connsiteX22" fmla="*/ 15082214 w 15163803"/>
              <a:gd name="connsiteY22" fmla="*/ 0 h 489524"/>
              <a:gd name="connsiteX23" fmla="*/ 15163803 w 15163803"/>
              <a:gd name="connsiteY23" fmla="*/ 81589 h 489524"/>
              <a:gd name="connsiteX24" fmla="*/ 15163803 w 15163803"/>
              <a:gd name="connsiteY24" fmla="*/ 407935 h 489524"/>
              <a:gd name="connsiteX25" fmla="*/ 15082214 w 15163803"/>
              <a:gd name="connsiteY25" fmla="*/ 489524 h 489524"/>
              <a:gd name="connsiteX26" fmla="*/ 14400367 w 15163803"/>
              <a:gd name="connsiteY26" fmla="*/ 489524 h 489524"/>
              <a:gd name="connsiteX27" fmla="*/ 13418508 w 15163803"/>
              <a:gd name="connsiteY27" fmla="*/ 489524 h 489524"/>
              <a:gd name="connsiteX28" fmla="*/ 12586655 w 15163803"/>
              <a:gd name="connsiteY28" fmla="*/ 489524 h 489524"/>
              <a:gd name="connsiteX29" fmla="*/ 11904809 w 15163803"/>
              <a:gd name="connsiteY29" fmla="*/ 489524 h 489524"/>
              <a:gd name="connsiteX30" fmla="*/ 11522975 w 15163803"/>
              <a:gd name="connsiteY30" fmla="*/ 489524 h 489524"/>
              <a:gd name="connsiteX31" fmla="*/ 10841128 w 15163803"/>
              <a:gd name="connsiteY31" fmla="*/ 489524 h 489524"/>
              <a:gd name="connsiteX32" fmla="*/ 10009275 w 15163803"/>
              <a:gd name="connsiteY32" fmla="*/ 489524 h 489524"/>
              <a:gd name="connsiteX33" fmla="*/ 9177423 w 15163803"/>
              <a:gd name="connsiteY33" fmla="*/ 489524 h 489524"/>
              <a:gd name="connsiteX34" fmla="*/ 8195563 w 15163803"/>
              <a:gd name="connsiteY34" fmla="*/ 489524 h 489524"/>
              <a:gd name="connsiteX35" fmla="*/ 7213704 w 15163803"/>
              <a:gd name="connsiteY35" fmla="*/ 489524 h 489524"/>
              <a:gd name="connsiteX36" fmla="*/ 6681864 w 15163803"/>
              <a:gd name="connsiteY36" fmla="*/ 489524 h 489524"/>
              <a:gd name="connsiteX37" fmla="*/ 6300030 w 15163803"/>
              <a:gd name="connsiteY37" fmla="*/ 489524 h 489524"/>
              <a:gd name="connsiteX38" fmla="*/ 5618183 w 15163803"/>
              <a:gd name="connsiteY38" fmla="*/ 489524 h 489524"/>
              <a:gd name="connsiteX39" fmla="*/ 4786330 w 15163803"/>
              <a:gd name="connsiteY39" fmla="*/ 489524 h 489524"/>
              <a:gd name="connsiteX40" fmla="*/ 4254490 w 15163803"/>
              <a:gd name="connsiteY40" fmla="*/ 489524 h 489524"/>
              <a:gd name="connsiteX41" fmla="*/ 3422637 w 15163803"/>
              <a:gd name="connsiteY41" fmla="*/ 489524 h 489524"/>
              <a:gd name="connsiteX42" fmla="*/ 3040803 w 15163803"/>
              <a:gd name="connsiteY42" fmla="*/ 489524 h 489524"/>
              <a:gd name="connsiteX43" fmla="*/ 2808975 w 15163803"/>
              <a:gd name="connsiteY43" fmla="*/ 489524 h 489524"/>
              <a:gd name="connsiteX44" fmla="*/ 1827116 w 15163803"/>
              <a:gd name="connsiteY44" fmla="*/ 489524 h 489524"/>
              <a:gd name="connsiteX45" fmla="*/ 995263 w 15163803"/>
              <a:gd name="connsiteY45" fmla="*/ 489524 h 489524"/>
              <a:gd name="connsiteX46" fmla="*/ 763436 w 15163803"/>
              <a:gd name="connsiteY46" fmla="*/ 489524 h 489524"/>
              <a:gd name="connsiteX47" fmla="*/ 81589 w 15163803"/>
              <a:gd name="connsiteY47" fmla="*/ 489524 h 489524"/>
              <a:gd name="connsiteX48" fmla="*/ 0 w 15163803"/>
              <a:gd name="connsiteY48" fmla="*/ 407935 h 489524"/>
              <a:gd name="connsiteX49" fmla="*/ 0 w 15163803"/>
              <a:gd name="connsiteY49" fmla="*/ 81589 h 4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163803" h="489524" extrusionOk="0">
                <a:moveTo>
                  <a:pt x="0" y="81589"/>
                </a:moveTo>
                <a:cubicBezTo>
                  <a:pt x="3402" y="35171"/>
                  <a:pt x="33451" y="-2116"/>
                  <a:pt x="81589" y="0"/>
                </a:cubicBezTo>
                <a:cubicBezTo>
                  <a:pt x="299963" y="6829"/>
                  <a:pt x="425466" y="25782"/>
                  <a:pt x="763436" y="0"/>
                </a:cubicBezTo>
                <a:cubicBezTo>
                  <a:pt x="1101406" y="-25782"/>
                  <a:pt x="1244720" y="93"/>
                  <a:pt x="1595288" y="0"/>
                </a:cubicBezTo>
                <a:cubicBezTo>
                  <a:pt x="1945856" y="-93"/>
                  <a:pt x="2284062" y="7627"/>
                  <a:pt x="2577148" y="0"/>
                </a:cubicBezTo>
                <a:cubicBezTo>
                  <a:pt x="2870234" y="-7627"/>
                  <a:pt x="3248472" y="19051"/>
                  <a:pt x="3559007" y="0"/>
                </a:cubicBezTo>
                <a:cubicBezTo>
                  <a:pt x="3869542" y="-19051"/>
                  <a:pt x="4063319" y="-9962"/>
                  <a:pt x="4390859" y="0"/>
                </a:cubicBezTo>
                <a:cubicBezTo>
                  <a:pt x="4718399" y="9962"/>
                  <a:pt x="4570370" y="-8539"/>
                  <a:pt x="4622687" y="0"/>
                </a:cubicBezTo>
                <a:cubicBezTo>
                  <a:pt x="4675004" y="8539"/>
                  <a:pt x="4872330" y="5251"/>
                  <a:pt x="5004521" y="0"/>
                </a:cubicBezTo>
                <a:cubicBezTo>
                  <a:pt x="5136712" y="-5251"/>
                  <a:pt x="5253752" y="3750"/>
                  <a:pt x="5386355" y="0"/>
                </a:cubicBezTo>
                <a:cubicBezTo>
                  <a:pt x="5518958" y="-3750"/>
                  <a:pt x="5774874" y="9769"/>
                  <a:pt x="5918196" y="0"/>
                </a:cubicBezTo>
                <a:cubicBezTo>
                  <a:pt x="6061518" y="-9769"/>
                  <a:pt x="6543684" y="3586"/>
                  <a:pt x="6750049" y="0"/>
                </a:cubicBezTo>
                <a:cubicBezTo>
                  <a:pt x="6956414" y="-3586"/>
                  <a:pt x="7335037" y="-30270"/>
                  <a:pt x="7731908" y="0"/>
                </a:cubicBezTo>
                <a:cubicBezTo>
                  <a:pt x="8128779" y="30270"/>
                  <a:pt x="8327362" y="-17342"/>
                  <a:pt x="8563761" y="0"/>
                </a:cubicBezTo>
                <a:cubicBezTo>
                  <a:pt x="8800160" y="17342"/>
                  <a:pt x="8959035" y="10260"/>
                  <a:pt x="9095601" y="0"/>
                </a:cubicBezTo>
                <a:cubicBezTo>
                  <a:pt x="9232167" y="-10260"/>
                  <a:pt x="9608745" y="8841"/>
                  <a:pt x="10077460" y="0"/>
                </a:cubicBezTo>
                <a:cubicBezTo>
                  <a:pt x="10546175" y="-8841"/>
                  <a:pt x="10383806" y="-2270"/>
                  <a:pt x="10609300" y="0"/>
                </a:cubicBezTo>
                <a:cubicBezTo>
                  <a:pt x="10834794" y="2270"/>
                  <a:pt x="11083628" y="15065"/>
                  <a:pt x="11291147" y="0"/>
                </a:cubicBezTo>
                <a:cubicBezTo>
                  <a:pt x="11498666" y="-15065"/>
                  <a:pt x="11646460" y="-23173"/>
                  <a:pt x="11822987" y="0"/>
                </a:cubicBezTo>
                <a:cubicBezTo>
                  <a:pt x="11999514" y="23173"/>
                  <a:pt x="12105740" y="-4487"/>
                  <a:pt x="12354828" y="0"/>
                </a:cubicBezTo>
                <a:cubicBezTo>
                  <a:pt x="12603916" y="4487"/>
                  <a:pt x="12796561" y="10553"/>
                  <a:pt x="13186680" y="0"/>
                </a:cubicBezTo>
                <a:cubicBezTo>
                  <a:pt x="13576799" y="-10553"/>
                  <a:pt x="13739796" y="32619"/>
                  <a:pt x="14168540" y="0"/>
                </a:cubicBezTo>
                <a:cubicBezTo>
                  <a:pt x="14597284" y="-32619"/>
                  <a:pt x="14822238" y="1643"/>
                  <a:pt x="15082214" y="0"/>
                </a:cubicBezTo>
                <a:cubicBezTo>
                  <a:pt x="15119014" y="-4338"/>
                  <a:pt x="15172042" y="29498"/>
                  <a:pt x="15163803" y="81589"/>
                </a:cubicBezTo>
                <a:cubicBezTo>
                  <a:pt x="15153456" y="215035"/>
                  <a:pt x="15152440" y="329106"/>
                  <a:pt x="15163803" y="407935"/>
                </a:cubicBezTo>
                <a:cubicBezTo>
                  <a:pt x="15169813" y="455725"/>
                  <a:pt x="15121199" y="484401"/>
                  <a:pt x="15082214" y="489524"/>
                </a:cubicBezTo>
                <a:cubicBezTo>
                  <a:pt x="14781686" y="474058"/>
                  <a:pt x="14702893" y="507189"/>
                  <a:pt x="14400367" y="489524"/>
                </a:cubicBezTo>
                <a:cubicBezTo>
                  <a:pt x="14097841" y="471859"/>
                  <a:pt x="13619902" y="528153"/>
                  <a:pt x="13418508" y="489524"/>
                </a:cubicBezTo>
                <a:cubicBezTo>
                  <a:pt x="13217114" y="450895"/>
                  <a:pt x="12826987" y="460460"/>
                  <a:pt x="12586655" y="489524"/>
                </a:cubicBezTo>
                <a:cubicBezTo>
                  <a:pt x="12346323" y="518588"/>
                  <a:pt x="12120464" y="510446"/>
                  <a:pt x="11904809" y="489524"/>
                </a:cubicBezTo>
                <a:cubicBezTo>
                  <a:pt x="11689154" y="468602"/>
                  <a:pt x="11657955" y="497011"/>
                  <a:pt x="11522975" y="489524"/>
                </a:cubicBezTo>
                <a:cubicBezTo>
                  <a:pt x="11387995" y="482037"/>
                  <a:pt x="11069524" y="472730"/>
                  <a:pt x="10841128" y="489524"/>
                </a:cubicBezTo>
                <a:cubicBezTo>
                  <a:pt x="10612732" y="506318"/>
                  <a:pt x="10357524" y="468267"/>
                  <a:pt x="10009275" y="489524"/>
                </a:cubicBezTo>
                <a:cubicBezTo>
                  <a:pt x="9661026" y="510781"/>
                  <a:pt x="9531481" y="470338"/>
                  <a:pt x="9177423" y="489524"/>
                </a:cubicBezTo>
                <a:cubicBezTo>
                  <a:pt x="8823365" y="508710"/>
                  <a:pt x="8430979" y="504218"/>
                  <a:pt x="8195563" y="489524"/>
                </a:cubicBezTo>
                <a:cubicBezTo>
                  <a:pt x="7960147" y="474830"/>
                  <a:pt x="7485302" y="469456"/>
                  <a:pt x="7213704" y="489524"/>
                </a:cubicBezTo>
                <a:cubicBezTo>
                  <a:pt x="6942106" y="509592"/>
                  <a:pt x="6881896" y="515174"/>
                  <a:pt x="6681864" y="489524"/>
                </a:cubicBezTo>
                <a:cubicBezTo>
                  <a:pt x="6481832" y="463874"/>
                  <a:pt x="6391733" y="478982"/>
                  <a:pt x="6300030" y="489524"/>
                </a:cubicBezTo>
                <a:cubicBezTo>
                  <a:pt x="6208327" y="500066"/>
                  <a:pt x="5836747" y="520291"/>
                  <a:pt x="5618183" y="489524"/>
                </a:cubicBezTo>
                <a:cubicBezTo>
                  <a:pt x="5399619" y="458757"/>
                  <a:pt x="4977322" y="464968"/>
                  <a:pt x="4786330" y="489524"/>
                </a:cubicBezTo>
                <a:cubicBezTo>
                  <a:pt x="4595338" y="514080"/>
                  <a:pt x="4464099" y="482439"/>
                  <a:pt x="4254490" y="489524"/>
                </a:cubicBezTo>
                <a:cubicBezTo>
                  <a:pt x="4044881" y="496609"/>
                  <a:pt x="3807641" y="454632"/>
                  <a:pt x="3422637" y="489524"/>
                </a:cubicBezTo>
                <a:cubicBezTo>
                  <a:pt x="3037633" y="524416"/>
                  <a:pt x="3195621" y="482456"/>
                  <a:pt x="3040803" y="489524"/>
                </a:cubicBezTo>
                <a:cubicBezTo>
                  <a:pt x="2885985" y="496592"/>
                  <a:pt x="2916987" y="479004"/>
                  <a:pt x="2808975" y="489524"/>
                </a:cubicBezTo>
                <a:cubicBezTo>
                  <a:pt x="2700963" y="500044"/>
                  <a:pt x="2187152" y="509046"/>
                  <a:pt x="1827116" y="489524"/>
                </a:cubicBezTo>
                <a:cubicBezTo>
                  <a:pt x="1467080" y="470002"/>
                  <a:pt x="1198209" y="490715"/>
                  <a:pt x="995263" y="489524"/>
                </a:cubicBezTo>
                <a:cubicBezTo>
                  <a:pt x="792317" y="488333"/>
                  <a:pt x="833359" y="484060"/>
                  <a:pt x="763436" y="489524"/>
                </a:cubicBezTo>
                <a:cubicBezTo>
                  <a:pt x="693513" y="494988"/>
                  <a:pt x="335558" y="458273"/>
                  <a:pt x="81589" y="489524"/>
                </a:cubicBezTo>
                <a:cubicBezTo>
                  <a:pt x="36913" y="478964"/>
                  <a:pt x="6010" y="455070"/>
                  <a:pt x="0" y="407935"/>
                </a:cubicBezTo>
                <a:cubicBezTo>
                  <a:pt x="-8664" y="309688"/>
                  <a:pt x="13621" y="160230"/>
                  <a:pt x="0" y="81589"/>
                </a:cubicBezTo>
                <a:close/>
              </a:path>
            </a:pathLst>
          </a:custGeom>
          <a:noFill/>
          <a:ln>
            <a:extLst>
              <a:ext uri="{C807C97D-BFC1-408E-A445-0C87EB9F89A2}">
                <ask:lineSketchStyleProps xmlns:ask="http://schemas.microsoft.com/office/drawing/2018/sketchyshapes" sd="1095130845">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4543CFF4-29A2-290D-A15B-1F6FD7A24627}"/>
              </a:ext>
            </a:extLst>
          </p:cNvPr>
          <p:cNvSpPr txBox="1"/>
          <p:nvPr/>
        </p:nvSpPr>
        <p:spPr>
          <a:xfrm>
            <a:off x="13529597" y="8707289"/>
            <a:ext cx="3043903" cy="253916"/>
          </a:xfrm>
          <a:prstGeom prst="rect">
            <a:avLst/>
          </a:prstGeom>
          <a:noFill/>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エッセンシャルオイル家庭医学事典より</a:t>
            </a:r>
          </a:p>
        </p:txBody>
      </p:sp>
    </p:spTree>
    <p:extLst>
      <p:ext uri="{BB962C8B-B14F-4D97-AF65-F5344CB8AC3E}">
        <p14:creationId xmlns:p14="http://schemas.microsoft.com/office/powerpoint/2010/main" val="1091274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48697D6-E70A-C75C-40C8-074281F8E857}"/>
              </a:ext>
            </a:extLst>
          </p:cNvPr>
          <p:cNvSpPr txBox="1"/>
          <p:nvPr/>
        </p:nvSpPr>
        <p:spPr>
          <a:xfrm>
            <a:off x="0" y="-2375"/>
            <a:ext cx="16256000" cy="646331"/>
          </a:xfrm>
          <a:prstGeom prst="rect">
            <a:avLst/>
          </a:prstGeom>
          <a:gradFill flip="none" rotWithShape="1">
            <a:gsLst>
              <a:gs pos="0">
                <a:srgbClr val="73BD2A">
                  <a:tint val="66000"/>
                  <a:satMod val="160000"/>
                </a:srgbClr>
              </a:gs>
              <a:gs pos="50000">
                <a:srgbClr val="73BD2A">
                  <a:tint val="44500"/>
                  <a:satMod val="160000"/>
                </a:srgbClr>
              </a:gs>
              <a:gs pos="100000">
                <a:srgbClr val="73BD2A">
                  <a:tint val="23500"/>
                  <a:satMod val="160000"/>
                </a:srgbClr>
              </a:gs>
            </a:gsLst>
            <a:lin ang="5400000" scaled="1"/>
            <a:tileRect/>
          </a:gradFill>
        </p:spPr>
        <p:txBody>
          <a:bodyPr wrap="square">
            <a:spAutoFit/>
          </a:bodyPr>
          <a:lstStyle/>
          <a:p>
            <a:pPr algn="ctr"/>
            <a:r>
              <a:rPr lang="ja-JP" altLang="en-US" sz="3600" b="1" i="0" dirty="0">
                <a:solidFill>
                  <a:srgbClr val="0070C0"/>
                </a:solidFill>
                <a:effectLst/>
                <a:latin typeface="BIZ UDPゴシック" panose="020B0400000000000000" pitchFamily="50" charset="-128"/>
                <a:ea typeface="BIZ UDPゴシック" panose="020B0400000000000000" pitchFamily="50" charset="-128"/>
              </a:rPr>
              <a:t>エッセンシャルオイル具体的な使い方</a:t>
            </a:r>
            <a:endParaRPr lang="en-US" altLang="ja-JP" sz="36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5A7B8BD-0EE3-BE26-BF97-8327366F1836}"/>
              </a:ext>
            </a:extLst>
          </p:cNvPr>
          <p:cNvSpPr txBox="1"/>
          <p:nvPr/>
        </p:nvSpPr>
        <p:spPr>
          <a:xfrm>
            <a:off x="224630" y="831905"/>
            <a:ext cx="15806737" cy="584775"/>
          </a:xfrm>
          <a:prstGeom prst="rect">
            <a:avLst/>
          </a:prstGeom>
          <a:solidFill>
            <a:schemeClr val="accent6">
              <a:lumMod val="20000"/>
              <a:lumOff val="80000"/>
            </a:schemeClr>
          </a:solidFill>
        </p:spPr>
        <p:txBody>
          <a:bodyPr wrap="square">
            <a:spAutoFit/>
          </a:bodyPr>
          <a:lstStyle/>
          <a:p>
            <a:pPr algn="ctr"/>
            <a:r>
              <a:rPr lang="en-US" altLang="ja-JP" sz="2800" dirty="0">
                <a:latin typeface="BIZ UDPゴシック" panose="020B0400000000000000" pitchFamily="50" charset="-128"/>
                <a:ea typeface="BIZ UDPゴシック" panose="020B0400000000000000" pitchFamily="50" charset="-128"/>
              </a:rPr>
              <a:t>MUST</a:t>
            </a:r>
            <a:r>
              <a:rPr lang="ja-JP" altLang="en-US" sz="2800" dirty="0">
                <a:latin typeface="BIZ UDPゴシック" panose="020B0400000000000000" pitchFamily="50" charset="-128"/>
                <a:ea typeface="BIZ UDPゴシック" panose="020B0400000000000000" pitchFamily="50" charset="-128"/>
              </a:rPr>
              <a:t>　</a:t>
            </a:r>
            <a:r>
              <a:rPr lang="en-US" altLang="ja-JP" sz="2800" dirty="0">
                <a:latin typeface="BIZ UDPゴシック" panose="020B0400000000000000" pitchFamily="50" charset="-128"/>
                <a:ea typeface="BIZ UDPゴシック" panose="020B0400000000000000" pitchFamily="50" charset="-128"/>
              </a:rPr>
              <a:t>OILS</a:t>
            </a:r>
            <a:r>
              <a:rPr lang="ja-JP" altLang="en-US" sz="2800" dirty="0">
                <a:latin typeface="BIZ UDPゴシック" panose="020B0400000000000000" pitchFamily="50" charset="-128"/>
                <a:ea typeface="BIZ UDPゴシック" panose="020B0400000000000000" pitchFamily="50" charset="-128"/>
              </a:rPr>
              <a:t>　　</a:t>
            </a:r>
            <a:r>
              <a:rPr lang="ja-JP" altLang="en-US" sz="3200" dirty="0">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（塗・嗅）・</a:t>
            </a:r>
            <a:r>
              <a:rPr lang="ja-JP" altLang="en-US" sz="3200" dirty="0">
                <a:latin typeface="BIZ UDPゴシック" panose="020B0400000000000000" pitchFamily="50" charset="-128"/>
                <a:ea typeface="BIZ UDPゴシック" panose="020B0400000000000000" pitchFamily="50" charset="-128"/>
              </a:rPr>
              <a:t>　レモン</a:t>
            </a:r>
            <a:r>
              <a:rPr lang="ja-JP" altLang="en-US" sz="2000" dirty="0">
                <a:latin typeface="BIZ UDPゴシック" panose="020B0400000000000000" pitchFamily="50" charset="-128"/>
                <a:ea typeface="BIZ UDPゴシック" panose="020B0400000000000000" pitchFamily="50" charset="-128"/>
              </a:rPr>
              <a:t>（食・塗・嗅）　・</a:t>
            </a:r>
            <a:r>
              <a:rPr lang="ja-JP" altLang="en-US" sz="3200" dirty="0">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（食・塗・嗅）</a:t>
            </a:r>
          </a:p>
        </p:txBody>
      </p:sp>
      <p:sp>
        <p:nvSpPr>
          <p:cNvPr id="5" name="テキスト ボックス 4">
            <a:extLst>
              <a:ext uri="{FF2B5EF4-FFF2-40B4-BE49-F238E27FC236}">
                <a16:creationId xmlns:a16="http://schemas.microsoft.com/office/drawing/2014/main" id="{484EC520-FD55-87FC-8C48-F884A3D4BCF0}"/>
              </a:ext>
            </a:extLst>
          </p:cNvPr>
          <p:cNvSpPr txBox="1"/>
          <p:nvPr/>
        </p:nvSpPr>
        <p:spPr>
          <a:xfrm>
            <a:off x="449265" y="5512430"/>
            <a:ext cx="4937918"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かゆみ・アレルギー性の発疹</a:t>
            </a:r>
          </a:p>
        </p:txBody>
      </p:sp>
      <p:sp>
        <p:nvSpPr>
          <p:cNvPr id="8" name="テキスト ボックス 7">
            <a:extLst>
              <a:ext uri="{FF2B5EF4-FFF2-40B4-BE49-F238E27FC236}">
                <a16:creationId xmlns:a16="http://schemas.microsoft.com/office/drawing/2014/main" id="{D6AFB754-26FF-F7B6-6555-3B2415168339}"/>
              </a:ext>
            </a:extLst>
          </p:cNvPr>
          <p:cNvSpPr txBox="1"/>
          <p:nvPr/>
        </p:nvSpPr>
        <p:spPr>
          <a:xfrm>
            <a:off x="5562600" y="5600636"/>
            <a:ext cx="13792200" cy="707886"/>
          </a:xfrm>
          <a:prstGeom prst="rect">
            <a:avLst/>
          </a:prstGeom>
          <a:noFill/>
        </p:spPr>
        <p:txBody>
          <a:bodyPr wrap="square">
            <a:spAutoFit/>
          </a:bodyPr>
          <a:lstStyle/>
          <a:p>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en-US" altLang="ja-JP" sz="2000" dirty="0">
                <a:latin typeface="BIZ UDPゴシック" panose="020B0400000000000000" pitchFamily="50" charset="-128"/>
                <a:ea typeface="BIZ UDPゴシック" panose="020B0400000000000000" pitchFamily="50" charset="-128"/>
              </a:rPr>
              <a:t>1.2</a:t>
            </a:r>
            <a:r>
              <a:rPr lang="ja-JP" altLang="en-US" sz="2000" dirty="0">
                <a:latin typeface="BIZ UDPゴシック" panose="020B0400000000000000" pitchFamily="50" charset="-128"/>
                <a:ea typeface="BIZ UDPゴシック" panose="020B0400000000000000" pitchFamily="50" charset="-128"/>
              </a:rPr>
              <a:t>滴を患部に塗る。耳に塗る。キャリアオイルで薄め患部に塗る。</a:t>
            </a:r>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07B031DF-A063-38C7-F0D5-CA7A1E957218}"/>
              </a:ext>
            </a:extLst>
          </p:cNvPr>
          <p:cNvSpPr txBox="1"/>
          <p:nvPr/>
        </p:nvSpPr>
        <p:spPr>
          <a:xfrm>
            <a:off x="449265" y="6620425"/>
            <a:ext cx="1870868"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喘息</a:t>
            </a:r>
          </a:p>
        </p:txBody>
      </p:sp>
      <p:sp>
        <p:nvSpPr>
          <p:cNvPr id="10" name="テキスト ボックス 9">
            <a:extLst>
              <a:ext uri="{FF2B5EF4-FFF2-40B4-BE49-F238E27FC236}">
                <a16:creationId xmlns:a16="http://schemas.microsoft.com/office/drawing/2014/main" id="{FBC1D8E8-D980-9A38-75FB-BE097885DAEA}"/>
              </a:ext>
            </a:extLst>
          </p:cNvPr>
          <p:cNvSpPr txBox="1"/>
          <p:nvPr/>
        </p:nvSpPr>
        <p:spPr>
          <a:xfrm>
            <a:off x="2463800" y="6620425"/>
            <a:ext cx="13792200" cy="1323439"/>
          </a:xfrm>
          <a:prstGeom prst="rect">
            <a:avLst/>
          </a:prstGeom>
          <a:noFill/>
        </p:spPr>
        <p:txBody>
          <a:bodyPr wrap="square">
            <a:spAutoFit/>
          </a:bodyPr>
          <a:lstStyle/>
          <a:p>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をキャリアオイル１５ｍｌに</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滴入れ胸・肩・背中に塗布</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上記オイルをディフューズで部屋に拡散</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手のひらに</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滴垂らし、手をすり合わせて鼻を覆い香りを吸入</a:t>
            </a:r>
          </a:p>
        </p:txBody>
      </p:sp>
      <p:sp>
        <p:nvSpPr>
          <p:cNvPr id="11" name="テキスト ボックス 10">
            <a:extLst>
              <a:ext uri="{FF2B5EF4-FFF2-40B4-BE49-F238E27FC236}">
                <a16:creationId xmlns:a16="http://schemas.microsoft.com/office/drawing/2014/main" id="{328FA0E2-5E81-D1CC-9A60-567D10FF42CC}"/>
              </a:ext>
            </a:extLst>
          </p:cNvPr>
          <p:cNvSpPr txBox="1"/>
          <p:nvPr/>
        </p:nvSpPr>
        <p:spPr>
          <a:xfrm>
            <a:off x="449265" y="8217653"/>
            <a:ext cx="1870868"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喘息発作</a:t>
            </a:r>
          </a:p>
        </p:txBody>
      </p:sp>
      <p:sp>
        <p:nvSpPr>
          <p:cNvPr id="12" name="テキスト ボックス 11">
            <a:extLst>
              <a:ext uri="{FF2B5EF4-FFF2-40B4-BE49-F238E27FC236}">
                <a16:creationId xmlns:a16="http://schemas.microsoft.com/office/drawing/2014/main" id="{2C41A418-FF13-2124-B32B-B14EC3FF6A2D}"/>
              </a:ext>
            </a:extLst>
          </p:cNvPr>
          <p:cNvSpPr txBox="1"/>
          <p:nvPr/>
        </p:nvSpPr>
        <p:spPr>
          <a:xfrm>
            <a:off x="2463800" y="8255767"/>
            <a:ext cx="13792200" cy="707886"/>
          </a:xfrm>
          <a:prstGeom prst="rect">
            <a:avLst/>
          </a:prstGeom>
          <a:noFill/>
        </p:spPr>
        <p:txBody>
          <a:bodyPr wrap="square">
            <a:spAutoFit/>
          </a:bodyPr>
          <a:lstStyle/>
          <a:p>
            <a:r>
              <a:rPr lang="ja-JP" altLang="en-US" sz="2000" b="1" dirty="0">
                <a:solidFill>
                  <a:srgbClr val="00B050"/>
                </a:solidFill>
                <a:latin typeface="BIZ UDPゴシック" panose="020B0400000000000000" pitchFamily="50" charset="-128"/>
                <a:ea typeface="BIZ UDPゴシック" panose="020B0400000000000000" pitchFamily="50" charset="-128"/>
              </a:rPr>
              <a:t>フランキンセンス</a:t>
            </a:r>
            <a:r>
              <a:rPr lang="ja-JP" altLang="en-US" sz="2000" dirty="0">
                <a:latin typeface="BIZ UDPゴシック" panose="020B0400000000000000" pitchFamily="50" charset="-128"/>
                <a:ea typeface="BIZ UDPゴシック" panose="020B0400000000000000" pitchFamily="50" charset="-128"/>
              </a:rPr>
              <a:t>又</a:t>
            </a:r>
            <a:r>
              <a:rPr lang="ja-JP" altLang="en-US" sz="2000" b="1" dirty="0">
                <a:solidFill>
                  <a:srgbClr val="FF1E6B"/>
                </a:solidFill>
                <a:latin typeface="BIZ UDPゴシック" panose="020B0400000000000000" pitchFamily="50" charset="-128"/>
                <a:ea typeface="BIZ UDPゴシック" panose="020B0400000000000000" pitchFamily="50" charset="-128"/>
              </a:rPr>
              <a:t>ローズマリー</a:t>
            </a:r>
            <a:r>
              <a:rPr lang="ja-JP" altLang="en-US" sz="2000" dirty="0">
                <a:latin typeface="BIZ UDPゴシック" panose="020B0400000000000000" pitchFamily="50" charset="-128"/>
                <a:ea typeface="BIZ UDPゴシック" panose="020B0400000000000000" pitchFamily="50" charset="-128"/>
              </a:rPr>
              <a:t>の香りを吸入。</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　　　　　　　　　　　　　　　　　を</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滴手のひらに垂らし手を合わせて吸入。</a:t>
            </a:r>
          </a:p>
        </p:txBody>
      </p:sp>
      <p:sp>
        <p:nvSpPr>
          <p:cNvPr id="13" name="テキスト ボックス 12">
            <a:extLst>
              <a:ext uri="{FF2B5EF4-FFF2-40B4-BE49-F238E27FC236}">
                <a16:creationId xmlns:a16="http://schemas.microsoft.com/office/drawing/2014/main" id="{0C5ABA43-25EA-C564-0036-17E5B2CD991D}"/>
              </a:ext>
            </a:extLst>
          </p:cNvPr>
          <p:cNvSpPr txBox="1"/>
          <p:nvPr/>
        </p:nvSpPr>
        <p:spPr>
          <a:xfrm>
            <a:off x="449265" y="1604629"/>
            <a:ext cx="1775619"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花粉症</a:t>
            </a:r>
          </a:p>
        </p:txBody>
      </p:sp>
      <p:sp>
        <p:nvSpPr>
          <p:cNvPr id="14" name="テキスト ボックス 13">
            <a:extLst>
              <a:ext uri="{FF2B5EF4-FFF2-40B4-BE49-F238E27FC236}">
                <a16:creationId xmlns:a16="http://schemas.microsoft.com/office/drawing/2014/main" id="{712BF1D9-1C52-D246-CBD8-FF4F9F4DAD39}"/>
              </a:ext>
            </a:extLst>
          </p:cNvPr>
          <p:cNvSpPr txBox="1"/>
          <p:nvPr/>
        </p:nvSpPr>
        <p:spPr>
          <a:xfrm>
            <a:off x="2463804" y="1587987"/>
            <a:ext cx="13792200" cy="1015663"/>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症状を緩和：</a:t>
            </a:r>
            <a:r>
              <a:rPr lang="ja-JP" altLang="en-US" sz="2000" b="1" dirty="0">
                <a:solidFill>
                  <a:srgbClr val="7030A0"/>
                </a:solidFill>
                <a:latin typeface="BIZ UDPゴシック" panose="020B0400000000000000" pitchFamily="50" charset="-128"/>
                <a:ea typeface="BIZ UDPゴシック" panose="020B0400000000000000" pitchFamily="50" charset="-128"/>
              </a:rPr>
              <a:t>　ラベンダー</a:t>
            </a:r>
            <a:r>
              <a:rPr lang="ja-JP" altLang="en-US" sz="2000" dirty="0">
                <a:latin typeface="BIZ UDPゴシック" panose="020B0400000000000000" pitchFamily="50" charset="-128"/>
                <a:ea typeface="BIZ UDPゴシック" panose="020B0400000000000000" pitchFamily="50" charset="-128"/>
              </a:rPr>
              <a:t>を</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滴と５ｍｌのキャリアオイルで薄目、鼻の下や足の裏に塗る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　 </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をディフューズで部屋に拡散</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　</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を鼻から吸入</a:t>
            </a:r>
            <a:endParaRPr lang="en-US" altLang="ja-JP" sz="20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DE0271C5-5386-70BD-980A-3E481743C653}"/>
              </a:ext>
            </a:extLst>
          </p:cNvPr>
          <p:cNvSpPr txBox="1"/>
          <p:nvPr/>
        </p:nvSpPr>
        <p:spPr>
          <a:xfrm>
            <a:off x="449264" y="2631356"/>
            <a:ext cx="1775619" cy="523220"/>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不安</a:t>
            </a:r>
          </a:p>
        </p:txBody>
      </p:sp>
      <p:sp>
        <p:nvSpPr>
          <p:cNvPr id="16" name="テキスト ボックス 15">
            <a:extLst>
              <a:ext uri="{FF2B5EF4-FFF2-40B4-BE49-F238E27FC236}">
                <a16:creationId xmlns:a16="http://schemas.microsoft.com/office/drawing/2014/main" id="{27C36033-1824-CEF0-545A-7A930D39409C}"/>
              </a:ext>
            </a:extLst>
          </p:cNvPr>
          <p:cNvSpPr txBox="1"/>
          <p:nvPr/>
        </p:nvSpPr>
        <p:spPr>
          <a:xfrm>
            <a:off x="2463803" y="2647653"/>
            <a:ext cx="13792200" cy="1938992"/>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全身浴　：　バスソルト</a:t>
            </a:r>
            <a:r>
              <a:rPr lang="en-US" altLang="ja-JP" sz="2000" dirty="0">
                <a:latin typeface="BIZ UDPゴシック" panose="020B0400000000000000" pitchFamily="50" charset="-128"/>
                <a:ea typeface="BIZ UDPゴシック" panose="020B0400000000000000" pitchFamily="50" charset="-128"/>
              </a:rPr>
              <a:t>1/4</a:t>
            </a:r>
            <a:r>
              <a:rPr lang="ja-JP" altLang="en-US" sz="2000" dirty="0">
                <a:latin typeface="BIZ UDPゴシック" panose="020B0400000000000000" pitchFamily="50" charset="-128"/>
                <a:ea typeface="BIZ UDPゴシック" panose="020B0400000000000000" pitchFamily="50" charset="-128"/>
              </a:rPr>
              <a:t>カップを入れ、ラベンダー又レモンを</a:t>
            </a:r>
            <a:r>
              <a:rPr lang="en-US" altLang="ja-JP" sz="2000" dirty="0">
                <a:latin typeface="BIZ UDPゴシック" panose="020B0400000000000000" pitchFamily="50" charset="-128"/>
                <a:ea typeface="BIZ UDPゴシック" panose="020B0400000000000000" pitchFamily="50" charset="-128"/>
              </a:rPr>
              <a:t>1.2</a:t>
            </a:r>
            <a:r>
              <a:rPr lang="ja-JP" altLang="en-US" sz="2000" dirty="0">
                <a:latin typeface="BIZ UDPゴシック" panose="020B0400000000000000" pitchFamily="50" charset="-128"/>
                <a:ea typeface="BIZ UDPゴシック" panose="020B0400000000000000" pitchFamily="50" charset="-128"/>
              </a:rPr>
              <a:t>滴入れ入浴</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塗布　　</a:t>
            </a:r>
            <a:r>
              <a:rPr lang="ja-JP" altLang="en-US" sz="2000" b="1" dirty="0">
                <a:solidFill>
                  <a:srgbClr val="7030A0"/>
                </a:solidFill>
                <a:latin typeface="BIZ UDPゴシック" panose="020B0400000000000000" pitchFamily="50" charset="-128"/>
                <a:ea typeface="BIZ UDPゴシック" panose="020B0400000000000000" pitchFamily="50" charset="-128"/>
              </a:rPr>
              <a:t>：　ラベンダー</a:t>
            </a:r>
            <a:r>
              <a:rPr lang="ja-JP" altLang="en-US" sz="2000" dirty="0">
                <a:latin typeface="BIZ UDPゴシック" panose="020B0400000000000000" pitchFamily="50" charset="-128"/>
                <a:ea typeface="BIZ UDPゴシック" panose="020B0400000000000000" pitchFamily="50" charset="-128"/>
              </a:rPr>
              <a:t>又</a:t>
            </a:r>
            <a:r>
              <a:rPr lang="ja-JP" altLang="en-US" sz="2000" b="1" dirty="0">
                <a:solidFill>
                  <a:srgbClr val="FFC000"/>
                </a:solidFill>
                <a:latin typeface="BIZ UDPゴシック" panose="020B0400000000000000" pitchFamily="50" charset="-128"/>
                <a:ea typeface="BIZ UDPゴシック" panose="020B0400000000000000" pitchFamily="50" charset="-128"/>
              </a:rPr>
              <a:t>レモン</a:t>
            </a:r>
            <a:r>
              <a:rPr lang="ja-JP" altLang="en-US" sz="2000" dirty="0">
                <a:latin typeface="BIZ UDPゴシック" panose="020B0400000000000000" pitchFamily="50" charset="-128"/>
                <a:ea typeface="BIZ UDPゴシック" panose="020B0400000000000000" pitchFamily="50" charset="-128"/>
              </a:rPr>
              <a:t>を首の後ろ、足裏に塗布</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散布　　：　ディフューズで</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又</a:t>
            </a:r>
            <a:r>
              <a:rPr lang="ja-JP" altLang="en-US" sz="2000" b="1" dirty="0">
                <a:solidFill>
                  <a:srgbClr val="FFC000"/>
                </a:solidFill>
                <a:latin typeface="BIZ UDPゴシック" panose="020B0400000000000000" pitchFamily="50" charset="-128"/>
                <a:ea typeface="BIZ UDPゴシック" panose="020B0400000000000000" pitchFamily="50" charset="-128"/>
              </a:rPr>
              <a:t>レモン</a:t>
            </a:r>
            <a:r>
              <a:rPr lang="ja-JP" altLang="en-US" sz="2000" dirty="0">
                <a:latin typeface="BIZ UDPゴシック" panose="020B0400000000000000" pitchFamily="50" charset="-128"/>
                <a:ea typeface="BIZ UDPゴシック" panose="020B0400000000000000" pitchFamily="50" charset="-128"/>
              </a:rPr>
              <a:t>を部屋に拡散</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吸入　　：　香りを吸入</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マッサージ：キャリアオイル１５ｍｌにラベンダー又レモンを</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滴を入れ肌に塗りマッサージ</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1A406804-F12F-8F42-2B48-7BEF721177B9}"/>
              </a:ext>
            </a:extLst>
          </p:cNvPr>
          <p:cNvSpPr txBox="1"/>
          <p:nvPr/>
        </p:nvSpPr>
        <p:spPr>
          <a:xfrm>
            <a:off x="449264" y="4251627"/>
            <a:ext cx="1775619" cy="954107"/>
          </a:xfrm>
          <a:prstGeom prst="rect">
            <a:avLst/>
          </a:prstGeom>
          <a:solidFill>
            <a:srgbClr val="73BD2A"/>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自閉症の</a:t>
            </a:r>
            <a:endParaRPr lang="en-US" altLang="ja-JP" sz="2800" dirty="0">
              <a:latin typeface="BIZ UDPゴシック" panose="020B0400000000000000" pitchFamily="50" charset="-128"/>
              <a:ea typeface="BIZ UDPゴシック" panose="020B0400000000000000" pitchFamily="50" charset="-128"/>
            </a:endParaRPr>
          </a:p>
          <a:p>
            <a:pPr algn="ctr"/>
            <a:r>
              <a:rPr lang="ja-JP" altLang="en-US" sz="2800" dirty="0">
                <a:latin typeface="BIZ UDPゴシック" panose="020B0400000000000000" pitchFamily="50" charset="-128"/>
                <a:ea typeface="BIZ UDPゴシック" panose="020B0400000000000000" pitchFamily="50" charset="-128"/>
              </a:rPr>
              <a:t>お子様</a:t>
            </a:r>
          </a:p>
        </p:txBody>
      </p:sp>
      <p:sp>
        <p:nvSpPr>
          <p:cNvPr id="18" name="テキスト ボックス 17">
            <a:extLst>
              <a:ext uri="{FF2B5EF4-FFF2-40B4-BE49-F238E27FC236}">
                <a16:creationId xmlns:a16="http://schemas.microsoft.com/office/drawing/2014/main" id="{05ABE113-D7FA-45BB-0C33-F82B2710EEB4}"/>
              </a:ext>
            </a:extLst>
          </p:cNvPr>
          <p:cNvSpPr txBox="1"/>
          <p:nvPr/>
        </p:nvSpPr>
        <p:spPr>
          <a:xfrm>
            <a:off x="2463801" y="4252217"/>
            <a:ext cx="14353381" cy="1323439"/>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全身浴：</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を数滴浴槽に垂らし入浴</a:t>
            </a:r>
            <a:endParaRPr lang="en-US" altLang="ja-JP" sz="2000"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気持ちの切り替え</a:t>
            </a:r>
            <a:r>
              <a:rPr lang="ja-JP" altLang="en-US" sz="2000" dirty="0">
                <a:latin typeface="BIZ UDPゴシック" panose="020B0400000000000000" pitchFamily="50" charset="-128"/>
                <a:ea typeface="BIZ UDPゴシック" panose="020B0400000000000000" pitchFamily="50" charset="-128"/>
              </a:rPr>
              <a:t>：　乳幼児：キャリアオイル３０ｍｌ</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年長の子どもさん１５ｍｌ：</a:t>
            </a:r>
            <a:r>
              <a:rPr lang="ja-JP" altLang="en-US" sz="2000" b="1" dirty="0">
                <a:solidFill>
                  <a:srgbClr val="0070C0"/>
                </a:solidFill>
                <a:latin typeface="BIZ UDPゴシック" panose="020B0400000000000000" pitchFamily="50" charset="-128"/>
                <a:ea typeface="BIZ UDPゴシック" panose="020B0400000000000000" pitchFamily="50" charset="-128"/>
              </a:rPr>
              <a:t>ペパーミント</a:t>
            </a:r>
            <a:r>
              <a:rPr lang="ja-JP" altLang="en-US" sz="2000" dirty="0">
                <a:latin typeface="BIZ UDPゴシック" panose="020B0400000000000000" pitchFamily="50" charset="-128"/>
                <a:ea typeface="BIZ UDPゴシック" panose="020B0400000000000000" pitchFamily="50" charset="-128"/>
              </a:rPr>
              <a:t>又レモン</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滴を入れ塗布。</a:t>
            </a:r>
            <a:endParaRPr lang="en-US" altLang="ja-JP" sz="2000"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不安や恐怖心を軽減</a:t>
            </a:r>
            <a:r>
              <a:rPr lang="ja-JP" altLang="en-US" sz="2000" dirty="0">
                <a:latin typeface="BIZ UDPゴシック" panose="020B0400000000000000" pitchFamily="50" charset="-128"/>
                <a:ea typeface="BIZ UDPゴシック" panose="020B0400000000000000" pitchFamily="50" charset="-128"/>
              </a:rPr>
              <a:t>：　キャリアオイル１５ｍｌに</a:t>
            </a:r>
            <a:r>
              <a:rPr lang="ja-JP" altLang="en-US" sz="2000" b="1" dirty="0">
                <a:solidFill>
                  <a:srgbClr val="7030A0"/>
                </a:solidFill>
                <a:latin typeface="BIZ UDPゴシック" panose="020B0400000000000000" pitchFamily="50" charset="-128"/>
                <a:ea typeface="BIZ UDPゴシック" panose="020B0400000000000000" pitchFamily="50" charset="-128"/>
              </a:rPr>
              <a:t>ラベンダー</a:t>
            </a:r>
            <a:r>
              <a:rPr lang="ja-JP" altLang="en-US" sz="2000" dirty="0">
                <a:latin typeface="BIZ UDPゴシック" panose="020B0400000000000000" pitchFamily="50" charset="-128"/>
                <a:ea typeface="BIZ UDPゴシック" panose="020B0400000000000000" pitchFamily="50" charset="-128"/>
              </a:rPr>
              <a:t>を</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滴混ぜ手や背中・首・胸に塗る。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D6840ADE-8936-A22D-EC57-036E65B09F97}"/>
              </a:ext>
            </a:extLst>
          </p:cNvPr>
          <p:cNvSpPr txBox="1"/>
          <p:nvPr/>
        </p:nvSpPr>
        <p:spPr>
          <a:xfrm>
            <a:off x="13529597" y="8707289"/>
            <a:ext cx="3043903" cy="253916"/>
          </a:xfrm>
          <a:prstGeom prst="rect">
            <a:avLst/>
          </a:prstGeom>
          <a:noFill/>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エッセンシャルオイル家庭医学事典より</a:t>
            </a:r>
          </a:p>
        </p:txBody>
      </p:sp>
    </p:spTree>
    <p:extLst>
      <p:ext uri="{BB962C8B-B14F-4D97-AF65-F5344CB8AC3E}">
        <p14:creationId xmlns:p14="http://schemas.microsoft.com/office/powerpoint/2010/main" val="1880065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20970FE-882C-31D4-96FA-89FF2B665EF5}"/>
              </a:ext>
            </a:extLst>
          </p:cNvPr>
          <p:cNvSpPr txBox="1"/>
          <p:nvPr/>
        </p:nvSpPr>
        <p:spPr>
          <a:xfrm>
            <a:off x="1719263" y="2750867"/>
            <a:ext cx="12511086" cy="954107"/>
          </a:xfrm>
          <a:prstGeom prst="rect">
            <a:avLst/>
          </a:prstGeom>
          <a:solidFill>
            <a:schemeClr val="accent6">
              <a:lumMod val="20000"/>
              <a:lumOff val="80000"/>
            </a:schemeClr>
          </a:solid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ドテラの１００％ピュアエッセンシャルオイルは</a:t>
            </a:r>
            <a:endParaRPr lang="en-US" altLang="ja-JP" sz="2800" i="0" dirty="0">
              <a:effectLst/>
              <a:latin typeface="BIZ UDPゴシック" panose="020B0400000000000000" pitchFamily="50" charset="-128"/>
              <a:ea typeface="BIZ UDPゴシック" panose="020B0400000000000000" pitchFamily="50" charset="-128"/>
            </a:endParaRPr>
          </a:p>
          <a:p>
            <a:pPr algn="ctr"/>
            <a:r>
              <a:rPr lang="ja-JP" altLang="en-US" sz="2800" i="0" dirty="0">
                <a:effectLst/>
                <a:latin typeface="BIZ UDPゴシック" panose="020B0400000000000000" pitchFamily="50" charset="-128"/>
                <a:ea typeface="BIZ UDPゴシック" panose="020B0400000000000000" pitchFamily="50" charset="-128"/>
              </a:rPr>
              <a:t>嗅ぐ・触接肌に塗れ・口にすることができます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23B4C82-4289-11B4-F2E6-98C210F7B4A0}"/>
              </a:ext>
            </a:extLst>
          </p:cNvPr>
          <p:cNvSpPr txBox="1"/>
          <p:nvPr/>
        </p:nvSpPr>
        <p:spPr>
          <a:xfrm>
            <a:off x="1719263" y="4022059"/>
            <a:ext cx="12511086" cy="523220"/>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さまざまなからだの症状を改善に向かわせることができます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F3F0A950-651A-2217-4D7B-F120C596788C}"/>
              </a:ext>
            </a:extLst>
          </p:cNvPr>
          <p:cNvSpPr txBox="1"/>
          <p:nvPr/>
        </p:nvSpPr>
        <p:spPr>
          <a:xfrm>
            <a:off x="1719263" y="5777248"/>
            <a:ext cx="12511086" cy="523220"/>
          </a:xfrm>
          <a:prstGeom prst="rect">
            <a:avLst/>
          </a:prstGeom>
          <a:solidFill>
            <a:schemeClr val="accent6">
              <a:lumMod val="20000"/>
              <a:lumOff val="80000"/>
            </a:schemeClr>
          </a:solid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アロマタッチを覚えるとご家庭でのケアが可能です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603D575D-9FB5-030B-40A8-B76EE8C76CEF}"/>
              </a:ext>
            </a:extLst>
          </p:cNvPr>
          <p:cNvSpPr txBox="1"/>
          <p:nvPr/>
        </p:nvSpPr>
        <p:spPr>
          <a:xfrm>
            <a:off x="1719263" y="6664721"/>
            <a:ext cx="12511086" cy="954107"/>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オイルを購入し使用することで生産に貢献する</a:t>
            </a:r>
            <a:endParaRPr lang="en-US" altLang="ja-JP" sz="2800" dirty="0">
              <a:latin typeface="BIZ UDPゴシック" panose="020B0400000000000000" pitchFamily="50" charset="-128"/>
              <a:ea typeface="BIZ UDPゴシック" panose="020B0400000000000000" pitchFamily="50" charset="-128"/>
            </a:endParaRPr>
          </a:p>
          <a:p>
            <a:pPr algn="ctr"/>
            <a:r>
              <a:rPr lang="ja-JP" altLang="en-US" sz="2800" dirty="0">
                <a:latin typeface="BIZ UDPゴシック" panose="020B0400000000000000" pitchFamily="50" charset="-128"/>
                <a:ea typeface="BIZ UDPゴシック" panose="020B0400000000000000" pitchFamily="50" charset="-128"/>
              </a:rPr>
              <a:t>農家、収穫者、蒸留者の生活を支えています</a:t>
            </a:r>
            <a:endParaRPr lang="ja-JP" altLang="en-US" sz="2800" dirty="0"/>
          </a:p>
        </p:txBody>
      </p:sp>
      <p:sp>
        <p:nvSpPr>
          <p:cNvPr id="12" name="テキスト ボックス 11">
            <a:extLst>
              <a:ext uri="{FF2B5EF4-FFF2-40B4-BE49-F238E27FC236}">
                <a16:creationId xmlns:a16="http://schemas.microsoft.com/office/drawing/2014/main" id="{06989E9C-5175-1CD1-5383-484559AB66F2}"/>
              </a:ext>
            </a:extLst>
          </p:cNvPr>
          <p:cNvSpPr txBox="1"/>
          <p:nvPr/>
        </p:nvSpPr>
        <p:spPr>
          <a:xfrm>
            <a:off x="1719262" y="1422455"/>
            <a:ext cx="12511087" cy="954107"/>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エッセンシャルオイル業界にそれまでなかった品質基準が確立されたオイルです</a:t>
            </a:r>
            <a:endParaRPr lang="en-US" altLang="ja-JP" sz="2800" dirty="0">
              <a:latin typeface="BIZ UDPゴシック" panose="020B0400000000000000" pitchFamily="50" charset="-128"/>
              <a:ea typeface="BIZ UDPゴシック" panose="020B0400000000000000" pitchFamily="50" charset="-128"/>
            </a:endParaRPr>
          </a:p>
          <a:p>
            <a:pPr algn="ctr"/>
            <a:r>
              <a:rPr lang="ja-JP" altLang="en-US" sz="2800" dirty="0">
                <a:latin typeface="BIZ UDPゴシック" panose="020B0400000000000000" pitchFamily="50" charset="-128"/>
                <a:ea typeface="BIZ UDPゴシック" panose="020B0400000000000000" pitchFamily="50" charset="-128"/>
              </a:rPr>
              <a:t>（増量物や添加物・農薬・不純物は入っていません）</a:t>
            </a:r>
            <a:endParaRPr lang="ja-JP" altLang="en-US" sz="2800" dirty="0"/>
          </a:p>
        </p:txBody>
      </p:sp>
      <p:sp>
        <p:nvSpPr>
          <p:cNvPr id="15" name="テキスト ボックス 14">
            <a:extLst>
              <a:ext uri="{FF2B5EF4-FFF2-40B4-BE49-F238E27FC236}">
                <a16:creationId xmlns:a16="http://schemas.microsoft.com/office/drawing/2014/main" id="{0C044159-7EF2-C56A-9722-E62B912DBCA6}"/>
              </a:ext>
            </a:extLst>
          </p:cNvPr>
          <p:cNvSpPr txBox="1"/>
          <p:nvPr/>
        </p:nvSpPr>
        <p:spPr>
          <a:xfrm>
            <a:off x="1719263" y="4889775"/>
            <a:ext cx="12511086" cy="523220"/>
          </a:xfrm>
          <a:prstGeom prst="rect">
            <a:avLst/>
          </a:prstGeom>
          <a:solidFill>
            <a:schemeClr val="accent6">
              <a:lumMod val="20000"/>
              <a:lumOff val="80000"/>
            </a:schemeClr>
          </a:solid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アロマオイルを使う事で精神的に癒された生活が送れます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A3D4254-0E07-3FFB-74D3-09E3A4F04F45}"/>
              </a:ext>
            </a:extLst>
          </p:cNvPr>
          <p:cNvSpPr txBox="1"/>
          <p:nvPr/>
        </p:nvSpPr>
        <p:spPr>
          <a:xfrm>
            <a:off x="0" y="-2375"/>
            <a:ext cx="16256000" cy="646331"/>
          </a:xfrm>
          <a:prstGeom prst="rect">
            <a:avLst/>
          </a:prstGeom>
          <a:gradFill flip="none" rotWithShape="1">
            <a:gsLst>
              <a:gs pos="0">
                <a:srgbClr val="73BD2A">
                  <a:tint val="66000"/>
                  <a:satMod val="160000"/>
                </a:srgbClr>
              </a:gs>
              <a:gs pos="50000">
                <a:srgbClr val="73BD2A">
                  <a:tint val="44500"/>
                  <a:satMod val="160000"/>
                </a:srgbClr>
              </a:gs>
              <a:gs pos="100000">
                <a:srgbClr val="73BD2A">
                  <a:tint val="23500"/>
                  <a:satMod val="160000"/>
                </a:srgbClr>
              </a:gs>
            </a:gsLst>
            <a:lin ang="5400000" scaled="1"/>
            <a:tileRect/>
          </a:gradFill>
        </p:spPr>
        <p:txBody>
          <a:bodyPr wrap="square">
            <a:spAutoFit/>
          </a:bodyPr>
          <a:lstStyle/>
          <a:p>
            <a:pPr algn="ctr"/>
            <a:r>
              <a:rPr lang="ja-JP" altLang="en-US" sz="3600" b="1" i="0" dirty="0">
                <a:solidFill>
                  <a:srgbClr val="0070C0"/>
                </a:solidFill>
                <a:effectLst/>
                <a:latin typeface="BIZ UDPゴシック" panose="020B0400000000000000" pitchFamily="50" charset="-128"/>
                <a:ea typeface="BIZ UDPゴシック" panose="020B0400000000000000" pitchFamily="50" charset="-128"/>
              </a:rPr>
              <a:t>エッセンシャルオイル・まとめ</a:t>
            </a:r>
            <a:endParaRPr lang="en-US" altLang="ja-JP" sz="3600" b="1" i="0" dirty="0">
              <a:solidFill>
                <a:srgbClr val="0070C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50649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8CF12-52C2-9151-99D9-FCF073B6FB4F}"/>
              </a:ext>
            </a:extLst>
          </p:cNvPr>
          <p:cNvSpPr>
            <a:spLocks noGrp="1"/>
          </p:cNvSpPr>
          <p:nvPr>
            <p:ph type="title"/>
          </p:nvPr>
        </p:nvSpPr>
        <p:spPr/>
        <p:txBody>
          <a:bodyPr/>
          <a:lstStyle/>
          <a:p>
            <a:endParaRPr kumimoji="1" lang="ja-JP" altLang="en-US"/>
          </a:p>
        </p:txBody>
      </p:sp>
      <p:pic>
        <p:nvPicPr>
          <p:cNvPr id="4" name="図 3" descr="ダイアグラム が含まれている画像&#10;&#10;自動的に生成された説明">
            <a:extLst>
              <a:ext uri="{FF2B5EF4-FFF2-40B4-BE49-F238E27FC236}">
                <a16:creationId xmlns:a16="http://schemas.microsoft.com/office/drawing/2014/main" id="{314E93CC-34D0-E03B-E60E-F94B47B3F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2"/>
            <a:ext cx="16256000" cy="9096375"/>
          </a:xfrm>
          <a:prstGeom prst="rect">
            <a:avLst/>
          </a:prstGeom>
        </p:spPr>
      </p:pic>
    </p:spTree>
    <p:extLst>
      <p:ext uri="{BB962C8B-B14F-4D97-AF65-F5344CB8AC3E}">
        <p14:creationId xmlns:p14="http://schemas.microsoft.com/office/powerpoint/2010/main" val="9699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9B4577D-9F4B-B612-003A-215A49DF34B5}"/>
              </a:ext>
            </a:extLst>
          </p:cNvPr>
          <p:cNvSpPr txBox="1"/>
          <p:nvPr/>
        </p:nvSpPr>
        <p:spPr>
          <a:xfrm>
            <a:off x="0" y="-2375"/>
            <a:ext cx="1647825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dirty="0">
                <a:solidFill>
                  <a:srgbClr val="0070C0"/>
                </a:solidFill>
                <a:latin typeface="BIZ UDPゴシック" panose="020B0400000000000000" pitchFamily="50" charset="-128"/>
                <a:ea typeface="BIZ UDPゴシック" panose="020B0400000000000000" pitchFamily="50" charset="-128"/>
              </a:rPr>
              <a:t>健康に生き生きと暮らすにはあなたのすこしの努力が必要です</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57DBE5E2-CFC9-1B7A-A979-5A9EB4146A2E}"/>
              </a:ext>
            </a:extLst>
          </p:cNvPr>
          <p:cNvSpPr txBox="1"/>
          <p:nvPr/>
        </p:nvSpPr>
        <p:spPr>
          <a:xfrm>
            <a:off x="653850" y="2395468"/>
            <a:ext cx="4619515" cy="584775"/>
          </a:xfrm>
          <a:prstGeom prst="rect">
            <a:avLst/>
          </a:prstGeom>
          <a:solidFill>
            <a:srgbClr val="FF6699"/>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知識に基づくセルフケア</a:t>
            </a:r>
          </a:p>
        </p:txBody>
      </p:sp>
      <p:sp>
        <p:nvSpPr>
          <p:cNvPr id="14" name="テキスト ボックス 13">
            <a:extLst>
              <a:ext uri="{FF2B5EF4-FFF2-40B4-BE49-F238E27FC236}">
                <a16:creationId xmlns:a16="http://schemas.microsoft.com/office/drawing/2014/main" id="{CE3E47AC-27B8-0B06-E0FF-EF577130EF18}"/>
              </a:ext>
            </a:extLst>
          </p:cNvPr>
          <p:cNvSpPr txBox="1"/>
          <p:nvPr/>
        </p:nvSpPr>
        <p:spPr>
          <a:xfrm>
            <a:off x="653848" y="5035286"/>
            <a:ext cx="4619515" cy="584775"/>
          </a:xfrm>
          <a:prstGeom prst="rect">
            <a:avLst/>
          </a:prstGeom>
          <a:solidFill>
            <a:srgbClr val="0070C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休息とリラックス</a:t>
            </a:r>
          </a:p>
        </p:txBody>
      </p:sp>
      <p:sp>
        <p:nvSpPr>
          <p:cNvPr id="15" name="テキスト ボックス 14">
            <a:extLst>
              <a:ext uri="{FF2B5EF4-FFF2-40B4-BE49-F238E27FC236}">
                <a16:creationId xmlns:a16="http://schemas.microsoft.com/office/drawing/2014/main" id="{DE3AD94B-E571-679C-2B71-2E5444BF8404}"/>
              </a:ext>
            </a:extLst>
          </p:cNvPr>
          <p:cNvSpPr txBox="1"/>
          <p:nvPr/>
        </p:nvSpPr>
        <p:spPr>
          <a:xfrm>
            <a:off x="667429" y="6284185"/>
            <a:ext cx="4619515" cy="584775"/>
          </a:xfrm>
          <a:prstGeom prst="rect">
            <a:avLst/>
          </a:prstGeom>
          <a:solidFill>
            <a:srgbClr val="FFC00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運動とめぐり</a:t>
            </a:r>
          </a:p>
        </p:txBody>
      </p:sp>
      <p:sp>
        <p:nvSpPr>
          <p:cNvPr id="16" name="テキスト ボックス 15">
            <a:extLst>
              <a:ext uri="{FF2B5EF4-FFF2-40B4-BE49-F238E27FC236}">
                <a16:creationId xmlns:a16="http://schemas.microsoft.com/office/drawing/2014/main" id="{878E1F10-0E1A-74A5-BD02-D8569E719AB3}"/>
              </a:ext>
            </a:extLst>
          </p:cNvPr>
          <p:cNvSpPr txBox="1"/>
          <p:nvPr/>
        </p:nvSpPr>
        <p:spPr>
          <a:xfrm>
            <a:off x="667428" y="7477281"/>
            <a:ext cx="4619515" cy="584775"/>
          </a:xfrm>
          <a:prstGeom prst="rect">
            <a:avLst/>
          </a:prstGeom>
          <a:solidFill>
            <a:srgbClr val="92D05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適切な栄養と食生活</a:t>
            </a:r>
          </a:p>
        </p:txBody>
      </p:sp>
      <p:sp>
        <p:nvSpPr>
          <p:cNvPr id="17" name="テキスト ボックス 16">
            <a:extLst>
              <a:ext uri="{FF2B5EF4-FFF2-40B4-BE49-F238E27FC236}">
                <a16:creationId xmlns:a16="http://schemas.microsoft.com/office/drawing/2014/main" id="{A44554D8-4FC8-440E-F40A-08343FC42B25}"/>
              </a:ext>
            </a:extLst>
          </p:cNvPr>
          <p:cNvSpPr txBox="1"/>
          <p:nvPr/>
        </p:nvSpPr>
        <p:spPr>
          <a:xfrm>
            <a:off x="653849" y="3671654"/>
            <a:ext cx="4619515" cy="584775"/>
          </a:xfrm>
          <a:prstGeom prst="rect">
            <a:avLst/>
          </a:prstGeom>
          <a:solidFill>
            <a:srgbClr val="FF000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溜めない身体づくり</a:t>
            </a:r>
          </a:p>
        </p:txBody>
      </p:sp>
      <p:sp>
        <p:nvSpPr>
          <p:cNvPr id="18" name="テキスト ボックス 17">
            <a:extLst>
              <a:ext uri="{FF2B5EF4-FFF2-40B4-BE49-F238E27FC236}">
                <a16:creationId xmlns:a16="http://schemas.microsoft.com/office/drawing/2014/main" id="{5615A11E-B97B-A118-628F-7492C22B5865}"/>
              </a:ext>
            </a:extLst>
          </p:cNvPr>
          <p:cNvSpPr txBox="1"/>
          <p:nvPr/>
        </p:nvSpPr>
        <p:spPr>
          <a:xfrm>
            <a:off x="653847" y="1098847"/>
            <a:ext cx="4619515" cy="584775"/>
          </a:xfrm>
          <a:prstGeom prst="rect">
            <a:avLst/>
          </a:prstGeom>
          <a:solidFill>
            <a:srgbClr val="00B0F0"/>
          </a:solid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積極的医療・専門ケア</a:t>
            </a:r>
          </a:p>
        </p:txBody>
      </p:sp>
      <p:sp>
        <p:nvSpPr>
          <p:cNvPr id="19" name="矢印: 右 18">
            <a:extLst>
              <a:ext uri="{FF2B5EF4-FFF2-40B4-BE49-F238E27FC236}">
                <a16:creationId xmlns:a16="http://schemas.microsoft.com/office/drawing/2014/main" id="{B5591E68-CC1B-F2E7-2ED2-C5E5A0983B6D}"/>
              </a:ext>
            </a:extLst>
          </p:cNvPr>
          <p:cNvSpPr/>
          <p:nvPr/>
        </p:nvSpPr>
        <p:spPr>
          <a:xfrm rot="16200000">
            <a:off x="4770945" y="1490230"/>
            <a:ext cx="1838126" cy="1055360"/>
          </a:xfrm>
          <a:prstGeom prst="rightArrow">
            <a:avLst/>
          </a:prstGeom>
          <a:solidFill>
            <a:srgbClr val="D2C8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597C2DE4-A316-5DEB-41A4-AD15BB159028}"/>
              </a:ext>
            </a:extLst>
          </p:cNvPr>
          <p:cNvSpPr/>
          <p:nvPr/>
        </p:nvSpPr>
        <p:spPr>
          <a:xfrm rot="16200000">
            <a:off x="3145787" y="4990155"/>
            <a:ext cx="5088442" cy="1055360"/>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EE08812-5D9C-6597-D214-CD17EA9B3E0D}"/>
              </a:ext>
            </a:extLst>
          </p:cNvPr>
          <p:cNvSpPr txBox="1"/>
          <p:nvPr/>
        </p:nvSpPr>
        <p:spPr>
          <a:xfrm rot="16200000">
            <a:off x="4516387" y="1878817"/>
            <a:ext cx="2347238" cy="584775"/>
          </a:xfrm>
          <a:prstGeom prst="rect">
            <a:avLst/>
          </a:prstGeom>
          <a:no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ﾍﾙｽｹｱ</a:t>
            </a:r>
          </a:p>
        </p:txBody>
      </p:sp>
      <p:sp>
        <p:nvSpPr>
          <p:cNvPr id="22" name="テキスト ボックス 21">
            <a:extLst>
              <a:ext uri="{FF2B5EF4-FFF2-40B4-BE49-F238E27FC236}">
                <a16:creationId xmlns:a16="http://schemas.microsoft.com/office/drawing/2014/main" id="{626E6A13-7AAA-019A-3BD7-7A4E543F19FC}"/>
              </a:ext>
            </a:extLst>
          </p:cNvPr>
          <p:cNvSpPr txBox="1"/>
          <p:nvPr/>
        </p:nvSpPr>
        <p:spPr>
          <a:xfrm rot="16200000">
            <a:off x="4516388" y="5327673"/>
            <a:ext cx="2347238" cy="584775"/>
          </a:xfrm>
          <a:prstGeom prst="rect">
            <a:avLst/>
          </a:prstGeom>
          <a:noFill/>
        </p:spPr>
        <p:txBody>
          <a:bodyPr wrap="square">
            <a:spAutoFit/>
          </a:bodyPr>
          <a:lstStyle/>
          <a:p>
            <a:pPr algn="ctr"/>
            <a:r>
              <a:rPr lang="ja-JP" altLang="en-US" sz="3200" dirty="0">
                <a:latin typeface="BIZ UDPゴシック" panose="020B0400000000000000" pitchFamily="50" charset="-128"/>
                <a:ea typeface="BIZ UDPゴシック" panose="020B0400000000000000" pitchFamily="50" charset="-128"/>
              </a:rPr>
              <a:t>ﾗｲﾌｽﾀｲﾙ</a:t>
            </a:r>
          </a:p>
        </p:txBody>
      </p:sp>
      <p:sp>
        <p:nvSpPr>
          <p:cNvPr id="23" name="テキスト ボックス 22">
            <a:extLst>
              <a:ext uri="{FF2B5EF4-FFF2-40B4-BE49-F238E27FC236}">
                <a16:creationId xmlns:a16="http://schemas.microsoft.com/office/drawing/2014/main" id="{2868FC24-C6E3-8C6E-2D7E-B9B137538EF9}"/>
              </a:ext>
            </a:extLst>
          </p:cNvPr>
          <p:cNvSpPr txBox="1"/>
          <p:nvPr/>
        </p:nvSpPr>
        <p:spPr>
          <a:xfrm>
            <a:off x="-222250" y="8487914"/>
            <a:ext cx="16478250" cy="461665"/>
          </a:xfrm>
          <a:prstGeom prst="rect">
            <a:avLst/>
          </a:prstGeom>
          <a:noFill/>
        </p:spPr>
        <p:txBody>
          <a:bodyPr wrap="square">
            <a:spAutoFit/>
          </a:bodyPr>
          <a:lstStyle/>
          <a:p>
            <a:pPr algn="ctr"/>
            <a:r>
              <a:rPr lang="ja-JP" altLang="en-US" sz="2400" b="1" dirty="0">
                <a:solidFill>
                  <a:srgbClr val="0070C0"/>
                </a:solidFill>
                <a:latin typeface="BIZ UDPゴシック" panose="020B0400000000000000" pitchFamily="50" charset="-128"/>
                <a:ea typeface="BIZ UDPゴシック" panose="020B0400000000000000" pitchFamily="50" charset="-128"/>
              </a:rPr>
              <a:t>ライフスタイルを見直し適切な製品を継続使用することで健康が取り戻せる可能性があります</a:t>
            </a:r>
            <a:endParaRPr lang="en-US" altLang="ja-JP" sz="24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D94A40E1-EDFE-7B23-DA34-E75F604E5800}"/>
              </a:ext>
            </a:extLst>
          </p:cNvPr>
          <p:cNvSpPr txBox="1"/>
          <p:nvPr/>
        </p:nvSpPr>
        <p:spPr>
          <a:xfrm>
            <a:off x="667428" y="1704057"/>
            <a:ext cx="4701501" cy="369332"/>
          </a:xfrm>
          <a:prstGeom prst="rect">
            <a:avLst/>
          </a:prstGeom>
          <a:no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病院などによる検査・医療による投薬治療</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B7F736F-2810-4A40-041A-2EDCFB5A9F2E}"/>
              </a:ext>
            </a:extLst>
          </p:cNvPr>
          <p:cNvSpPr txBox="1"/>
          <p:nvPr/>
        </p:nvSpPr>
        <p:spPr>
          <a:xfrm>
            <a:off x="633989" y="2941853"/>
            <a:ext cx="4701501" cy="369332"/>
          </a:xfrm>
          <a:prstGeom prst="rect">
            <a:avLst/>
          </a:prstGeom>
          <a:no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その症状にあわせたｴｯｾﾝｼｬﾙｵｲﾙによるケア</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7987E63C-84D6-C2A2-2AC4-ABD07F259388}"/>
              </a:ext>
            </a:extLst>
          </p:cNvPr>
          <p:cNvSpPr txBox="1"/>
          <p:nvPr/>
        </p:nvSpPr>
        <p:spPr>
          <a:xfrm>
            <a:off x="199349" y="4268359"/>
            <a:ext cx="5397618" cy="369332"/>
          </a:xfrm>
          <a:prstGeom prst="rect">
            <a:avLst/>
          </a:prstGeom>
          <a:no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rPr>
              <a:t>有害な化学物質を入れない身体の中からキレイに</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5ADADEF-5BD7-BE39-5D33-4976ADB7C849}"/>
              </a:ext>
            </a:extLst>
          </p:cNvPr>
          <p:cNvSpPr txBox="1"/>
          <p:nvPr/>
        </p:nvSpPr>
        <p:spPr>
          <a:xfrm>
            <a:off x="199349" y="5338565"/>
            <a:ext cx="5397618" cy="646331"/>
          </a:xfrm>
          <a:prstGeom prst="rect">
            <a:avLst/>
          </a:prstGeom>
          <a:noFill/>
        </p:spPr>
        <p:txBody>
          <a:bodyPr wrap="square">
            <a:spAutoFit/>
          </a:bodyPr>
          <a:lstStyle/>
          <a:p>
            <a:pPr algn="ct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十分な休息で心を体の疲労を取り除く</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D0DF2DFC-4D75-6CA7-2E95-6238DD50650F}"/>
              </a:ext>
            </a:extLst>
          </p:cNvPr>
          <p:cNvSpPr txBox="1"/>
          <p:nvPr/>
        </p:nvSpPr>
        <p:spPr>
          <a:xfrm>
            <a:off x="292388" y="6836230"/>
            <a:ext cx="5397618" cy="369332"/>
          </a:xfrm>
          <a:prstGeom prst="rect">
            <a:avLst/>
          </a:prstGeom>
          <a:no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運動後の面れナンスや体調管理をサポート</a:t>
            </a:r>
            <a:endParaRPr lang="en-US" altLang="ja-JP" i="0" dirty="0">
              <a:effectLst/>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71AC4FD-7414-C504-D9CF-660645653473}"/>
              </a:ext>
            </a:extLst>
          </p:cNvPr>
          <p:cNvSpPr txBox="1"/>
          <p:nvPr/>
        </p:nvSpPr>
        <p:spPr>
          <a:xfrm>
            <a:off x="115439" y="8136308"/>
            <a:ext cx="5397618" cy="369332"/>
          </a:xfrm>
          <a:prstGeom prst="rect">
            <a:avLst/>
          </a:prstGeom>
          <a:no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rPr>
              <a:t>バランスの良い食事不足しがちな栄養素を補う</a:t>
            </a:r>
            <a:endParaRPr lang="en-US" altLang="ja-JP" i="0" dirty="0">
              <a:effectLst/>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6C4E6CE5-AC4C-EB2B-8443-C540ED4AF1E7}"/>
              </a:ext>
            </a:extLst>
          </p:cNvPr>
          <p:cNvPicPr>
            <a:picLocks noChangeAspect="1"/>
          </p:cNvPicPr>
          <p:nvPr/>
        </p:nvPicPr>
        <p:blipFill rotWithShape="1">
          <a:blip r:embed="rId2"/>
          <a:srcRect l="14524" t="15057" r="14879" b="14773"/>
          <a:stretch/>
        </p:blipFill>
        <p:spPr>
          <a:xfrm>
            <a:off x="6444845" y="1967532"/>
            <a:ext cx="9611806" cy="5371303"/>
          </a:xfrm>
          <a:prstGeom prst="rect">
            <a:avLst/>
          </a:prstGeom>
        </p:spPr>
      </p:pic>
      <p:sp>
        <p:nvSpPr>
          <p:cNvPr id="32" name="テキスト ボックス 31">
            <a:extLst>
              <a:ext uri="{FF2B5EF4-FFF2-40B4-BE49-F238E27FC236}">
                <a16:creationId xmlns:a16="http://schemas.microsoft.com/office/drawing/2014/main" id="{2D415622-403F-3234-D4AF-46941722F7B9}"/>
              </a:ext>
            </a:extLst>
          </p:cNvPr>
          <p:cNvSpPr txBox="1"/>
          <p:nvPr/>
        </p:nvSpPr>
        <p:spPr>
          <a:xfrm>
            <a:off x="9815281" y="7905475"/>
            <a:ext cx="3084580" cy="461665"/>
          </a:xfrm>
          <a:prstGeom prst="rect">
            <a:avLst/>
          </a:prstGeom>
          <a:noFill/>
        </p:spPr>
        <p:txBody>
          <a:bodyPr wrap="square">
            <a:spAutoFit/>
          </a:bodyPr>
          <a:lstStyle/>
          <a:p>
            <a:r>
              <a:rPr lang="en-US" altLang="ja-JP" sz="2400" dirty="0">
                <a:highlight>
                  <a:srgbClr val="FFFF99"/>
                </a:highlight>
                <a:hlinkClick r:id="rId3"/>
              </a:rPr>
              <a:t>llv.pdf (doterra.com)</a:t>
            </a:r>
            <a:endParaRPr lang="ja-JP" altLang="en-US" sz="2400" dirty="0">
              <a:highlight>
                <a:srgbClr val="FFFF99"/>
              </a:highlight>
            </a:endParaRPr>
          </a:p>
        </p:txBody>
      </p:sp>
    </p:spTree>
    <p:extLst>
      <p:ext uri="{BB962C8B-B14F-4D97-AF65-F5344CB8AC3E}">
        <p14:creationId xmlns:p14="http://schemas.microsoft.com/office/powerpoint/2010/main" val="2934782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34224D8-B6DC-B937-049D-0BDB7DFBB3A7}"/>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Pゴシック" panose="020B0400000000000000" pitchFamily="50" charset="-128"/>
                <a:ea typeface="BIZ UDPゴシック" panose="020B0400000000000000" pitchFamily="50" charset="-128"/>
              </a:rPr>
              <a:t>ミネラル不足の原因はストレス</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A416B7D-9BC4-2177-0E81-EDD3DB0B8F4C}"/>
              </a:ext>
            </a:extLst>
          </p:cNvPr>
          <p:cNvSpPr txBox="1"/>
          <p:nvPr/>
        </p:nvSpPr>
        <p:spPr>
          <a:xfrm>
            <a:off x="2314575" y="1031363"/>
            <a:ext cx="13469937" cy="1815882"/>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ストレスがかかった時、ミネラルが大量につかわれてしまいます。</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ストレスがかかると、副腎からコルチゾール（ストレスホルモン）が出て</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ミネラルが大量に損失します</a:t>
            </a:r>
            <a:endParaRPr lang="en-US" altLang="ja-JP" sz="2800" dirty="0">
              <a:solidFill>
                <a:srgbClr val="0070C0"/>
              </a:solidFill>
              <a:latin typeface="BIZ UDPゴシック" panose="020B0400000000000000" pitchFamily="50" charset="-128"/>
              <a:ea typeface="BIZ UDPゴシック" panose="020B0400000000000000" pitchFamily="50" charset="-128"/>
            </a:endParaRPr>
          </a:p>
          <a:p>
            <a:r>
              <a:rPr lang="ja-JP" altLang="en-US" sz="2800" dirty="0">
                <a:solidFill>
                  <a:srgbClr val="0070C0"/>
                </a:solidFill>
                <a:latin typeface="BIZ UDPゴシック" panose="020B0400000000000000" pitchFamily="50" charset="-128"/>
                <a:ea typeface="BIZ UDPゴシック" panose="020B0400000000000000" pitchFamily="50" charset="-128"/>
              </a:rPr>
              <a:t>ミネラルが不足することで不調・病気・肥満・肌荒れ・イライラがおこります</a:t>
            </a:r>
          </a:p>
        </p:txBody>
      </p:sp>
      <p:pic>
        <p:nvPicPr>
          <p:cNvPr id="14338" name="Picture 2">
            <a:extLst>
              <a:ext uri="{FF2B5EF4-FFF2-40B4-BE49-F238E27FC236}">
                <a16:creationId xmlns:a16="http://schemas.microsoft.com/office/drawing/2014/main" id="{F343BED6-5960-5D48-57DF-ABBE70FED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527" y="3648807"/>
            <a:ext cx="5814464" cy="411643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4601129C-66C8-1225-D583-918460F2304D}"/>
              </a:ext>
            </a:extLst>
          </p:cNvPr>
          <p:cNvSpPr txBox="1"/>
          <p:nvPr/>
        </p:nvSpPr>
        <p:spPr>
          <a:xfrm>
            <a:off x="1468711" y="7830280"/>
            <a:ext cx="3570033"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a:spAutoFit/>
          </a:bodyPr>
          <a:lstStyle/>
          <a:p>
            <a:r>
              <a:rPr lang="ja-JP" altLang="en-US" sz="4800" dirty="0">
                <a:solidFill>
                  <a:srgbClr val="C00000"/>
                </a:solidFill>
                <a:latin typeface="BIZ UDPゴシック" panose="020B0400000000000000" pitchFamily="50" charset="-128"/>
                <a:ea typeface="BIZ UDPゴシック" panose="020B0400000000000000" pitchFamily="50" charset="-128"/>
              </a:rPr>
              <a:t>　不調・病気</a:t>
            </a:r>
          </a:p>
        </p:txBody>
      </p:sp>
      <p:sp>
        <p:nvSpPr>
          <p:cNvPr id="11" name="テキスト ボックス 10">
            <a:extLst>
              <a:ext uri="{FF2B5EF4-FFF2-40B4-BE49-F238E27FC236}">
                <a16:creationId xmlns:a16="http://schemas.microsoft.com/office/drawing/2014/main" id="{EB26C81A-76FF-0673-CCAD-CA9B8564703C}"/>
              </a:ext>
            </a:extLst>
          </p:cNvPr>
          <p:cNvSpPr txBox="1"/>
          <p:nvPr/>
        </p:nvSpPr>
        <p:spPr>
          <a:xfrm>
            <a:off x="5839740" y="7830280"/>
            <a:ext cx="3570034"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r>
              <a:rPr lang="ja-JP" altLang="en-US" sz="4800" dirty="0">
                <a:solidFill>
                  <a:srgbClr val="C00000"/>
                </a:solidFill>
                <a:latin typeface="BIZ UDPゴシック" panose="020B0400000000000000" pitchFamily="50" charset="-128"/>
                <a:ea typeface="BIZ UDPゴシック" panose="020B0400000000000000" pitchFamily="50" charset="-128"/>
              </a:rPr>
              <a:t>肥満・肌荒れ</a:t>
            </a:r>
          </a:p>
        </p:txBody>
      </p:sp>
      <p:sp>
        <p:nvSpPr>
          <p:cNvPr id="12" name="テキスト ボックス 11">
            <a:extLst>
              <a:ext uri="{FF2B5EF4-FFF2-40B4-BE49-F238E27FC236}">
                <a16:creationId xmlns:a16="http://schemas.microsoft.com/office/drawing/2014/main" id="{DE27B749-D05F-9584-B090-CB98E2748DC9}"/>
              </a:ext>
            </a:extLst>
          </p:cNvPr>
          <p:cNvSpPr txBox="1"/>
          <p:nvPr/>
        </p:nvSpPr>
        <p:spPr>
          <a:xfrm>
            <a:off x="10128858" y="7830280"/>
            <a:ext cx="2931728"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a:spAutoFit/>
          </a:bodyPr>
          <a:lstStyle/>
          <a:p>
            <a:r>
              <a:rPr lang="ja-JP" altLang="en-US" sz="4800" dirty="0">
                <a:solidFill>
                  <a:srgbClr val="C00000"/>
                </a:solidFill>
                <a:latin typeface="BIZ UDPゴシック" panose="020B0400000000000000" pitchFamily="50" charset="-128"/>
                <a:ea typeface="BIZ UDPゴシック" panose="020B0400000000000000" pitchFamily="50" charset="-128"/>
              </a:rPr>
              <a:t>　イライラ</a:t>
            </a:r>
          </a:p>
        </p:txBody>
      </p:sp>
      <p:sp>
        <p:nvSpPr>
          <p:cNvPr id="13" name="テキスト ボックス 12">
            <a:extLst>
              <a:ext uri="{FF2B5EF4-FFF2-40B4-BE49-F238E27FC236}">
                <a16:creationId xmlns:a16="http://schemas.microsoft.com/office/drawing/2014/main" id="{7C8DB2E6-9BD6-0A9E-03F1-CCBD04785DD5}"/>
              </a:ext>
            </a:extLst>
          </p:cNvPr>
          <p:cNvSpPr txBox="1"/>
          <p:nvPr/>
        </p:nvSpPr>
        <p:spPr>
          <a:xfrm>
            <a:off x="2719730" y="2817810"/>
            <a:ext cx="12297353" cy="830997"/>
          </a:xfrm>
          <a:prstGeom prst="rect">
            <a:avLst/>
          </a:prstGeom>
          <a:noFill/>
        </p:spPr>
        <p:txBody>
          <a:bodyPr wrap="square">
            <a:spAutoFit/>
          </a:bodyPr>
          <a:lstStyle/>
          <a:p>
            <a:r>
              <a:rPr lang="ja-JP" altLang="en-US" sz="4800" dirty="0">
                <a:solidFill>
                  <a:srgbClr val="C00000"/>
                </a:solidFill>
                <a:latin typeface="BIZ UDPゴシック" panose="020B0400000000000000" pitchFamily="50" charset="-128"/>
                <a:ea typeface="BIZ UDPゴシック" panose="020B0400000000000000" pitchFamily="50" charset="-128"/>
              </a:rPr>
              <a:t>体内のミネラルが急激に消費されます</a:t>
            </a:r>
          </a:p>
        </p:txBody>
      </p:sp>
    </p:spTree>
    <p:extLst>
      <p:ext uri="{BB962C8B-B14F-4D97-AF65-F5344CB8AC3E}">
        <p14:creationId xmlns:p14="http://schemas.microsoft.com/office/powerpoint/2010/main" val="3384279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6F95F39-1FFF-ECB1-2095-4AFFB3B39386}"/>
              </a:ext>
            </a:extLst>
          </p:cNvPr>
          <p:cNvPicPr>
            <a:picLocks noChangeAspect="1"/>
          </p:cNvPicPr>
          <p:nvPr/>
        </p:nvPicPr>
        <p:blipFill rotWithShape="1">
          <a:blip r:embed="rId2"/>
          <a:srcRect l="1586" t="18316" r="56101" b="39063"/>
          <a:stretch/>
        </p:blipFill>
        <p:spPr>
          <a:xfrm>
            <a:off x="0" y="0"/>
            <a:ext cx="16256000" cy="9206108"/>
          </a:xfrm>
          <a:prstGeom prst="rect">
            <a:avLst/>
          </a:prstGeom>
        </p:spPr>
      </p:pic>
      <p:sp>
        <p:nvSpPr>
          <p:cNvPr id="3" name="テキスト ボックス 2">
            <a:extLst>
              <a:ext uri="{FF2B5EF4-FFF2-40B4-BE49-F238E27FC236}">
                <a16:creationId xmlns:a16="http://schemas.microsoft.com/office/drawing/2014/main" id="{2751E36A-42A5-8B50-C14E-E04936CD6E0C}"/>
              </a:ext>
            </a:extLst>
          </p:cNvPr>
          <p:cNvSpPr txBox="1"/>
          <p:nvPr/>
        </p:nvSpPr>
        <p:spPr>
          <a:xfrm>
            <a:off x="2111396" y="1925104"/>
            <a:ext cx="15544800" cy="6863417"/>
          </a:xfrm>
          <a:prstGeom prst="rect">
            <a:avLst/>
          </a:prstGeom>
          <a:noFill/>
        </p:spPr>
        <p:txBody>
          <a:bodyPr wrap="square">
            <a:spAutoFit/>
          </a:bodyPr>
          <a:lstStyle/>
          <a:p>
            <a:r>
              <a:rPr lang="ja-JP" altLang="en-US" sz="4400" b="1" dirty="0">
                <a:solidFill>
                  <a:srgbClr val="C00000"/>
                </a:solidFill>
                <a:latin typeface="BIZ UDゴシック" panose="020B0400000000000000" pitchFamily="49" charset="-128"/>
                <a:ea typeface="BIZ UDゴシック" panose="020B0400000000000000" pitchFamily="49" charset="-128"/>
              </a:rPr>
              <a:t>ビタミン・ミネラルが不足すると？</a:t>
            </a:r>
            <a:endParaRPr lang="en-US" altLang="ja-JP" sz="4400" b="1" dirty="0">
              <a:solidFill>
                <a:srgbClr val="C00000"/>
              </a:solidFill>
              <a:latin typeface="BIZ UDゴシック" panose="020B0400000000000000" pitchFamily="49" charset="-128"/>
              <a:ea typeface="BIZ UDゴシック" panose="020B0400000000000000" pitchFamily="49" charset="-128"/>
            </a:endParaRPr>
          </a:p>
          <a:p>
            <a:endParaRPr lang="en-US" altLang="ja-JP" sz="4400" dirty="0">
              <a:latin typeface="BIZ UDゴシック" panose="020B0400000000000000" pitchFamily="49" charset="-128"/>
              <a:ea typeface="BIZ UDゴシック" panose="020B0400000000000000" pitchFamily="49" charset="-128"/>
            </a:endParaRPr>
          </a:p>
          <a:p>
            <a:r>
              <a:rPr lang="ja-JP" altLang="en-US" sz="4400" dirty="0">
                <a:latin typeface="BIZ UDゴシック" panose="020B0400000000000000" pitchFamily="49" charset="-128"/>
                <a:ea typeface="BIZ UDゴシック" panose="020B0400000000000000" pitchFamily="49" charset="-128"/>
              </a:rPr>
              <a:t>・　</a:t>
            </a:r>
            <a:r>
              <a:rPr lang="ja-JP" altLang="en-US" sz="4400" b="1" dirty="0">
                <a:latin typeface="BIZ UDゴシック" panose="020B0400000000000000" pitchFamily="49" charset="-128"/>
                <a:ea typeface="BIZ UDゴシック" panose="020B0400000000000000" pitchFamily="49" charset="-128"/>
              </a:rPr>
              <a:t>エネルギーが不足する</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やる気が出ない、だるい、すっきりしない</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肩こり、腰痛などの慢性痛</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足がつる、爪が割れる、薄毛</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免疫（風邪をひきやすい・治りが遅い）</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緊張しやすい、不安感、動機、息切れ、不眠</a:t>
            </a:r>
            <a:endParaRPr lang="en-US" altLang="ja-JP" sz="4400" b="1" dirty="0">
              <a:latin typeface="BIZ UDゴシック" panose="020B0400000000000000" pitchFamily="49" charset="-128"/>
              <a:ea typeface="BIZ UDゴシック" panose="020B0400000000000000" pitchFamily="49" charset="-128"/>
            </a:endParaRPr>
          </a:p>
          <a:p>
            <a:r>
              <a:rPr lang="ja-JP" altLang="en-US" sz="4400" b="1" dirty="0">
                <a:latin typeface="BIZ UDゴシック" panose="020B0400000000000000" pitchFamily="49" charset="-128"/>
                <a:ea typeface="BIZ UDゴシック" panose="020B0400000000000000" pitchFamily="49" charset="-128"/>
              </a:rPr>
              <a:t>・　集中力が続かない、物覚えが悪い　等</a:t>
            </a:r>
            <a:endParaRPr lang="en-US" altLang="ja-JP" sz="4400" b="1" dirty="0">
              <a:latin typeface="BIZ UDゴシック" panose="020B0400000000000000" pitchFamily="49" charset="-128"/>
              <a:ea typeface="BIZ UDゴシック" panose="020B0400000000000000" pitchFamily="49" charset="-128"/>
            </a:endParaRPr>
          </a:p>
          <a:p>
            <a:endParaRPr lang="en-US" altLang="ja-JP" sz="4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1FE62865-A174-81F9-7EF4-3B45FA863449}"/>
              </a:ext>
            </a:extLst>
          </p:cNvPr>
          <p:cNvSpPr txBox="1"/>
          <p:nvPr/>
        </p:nvSpPr>
        <p:spPr>
          <a:xfrm>
            <a:off x="2111396" y="546865"/>
            <a:ext cx="12348883" cy="830997"/>
          </a:xfrm>
          <a:prstGeom prst="rect">
            <a:avLst/>
          </a:prstGeom>
          <a:noFill/>
        </p:spPr>
        <p:txBody>
          <a:bodyPr wrap="square">
            <a:spAutoFit/>
          </a:bodyPr>
          <a:lstStyle/>
          <a:p>
            <a:r>
              <a:rPr lang="ja-JP" altLang="en-US" sz="4800" b="1" dirty="0">
                <a:solidFill>
                  <a:srgbClr val="0070C0"/>
                </a:solidFill>
                <a:latin typeface="BIZ UDゴシック" panose="020B0400000000000000" pitchFamily="49" charset="-128"/>
                <a:ea typeface="BIZ UDゴシック" panose="020B0400000000000000" pitchFamily="49" charset="-128"/>
              </a:rPr>
              <a:t>　　健康　</a:t>
            </a:r>
            <a:r>
              <a:rPr lang="ja-JP" altLang="en-US" sz="4800" b="1" dirty="0">
                <a:solidFill>
                  <a:srgbClr val="FF0000"/>
                </a:solidFill>
                <a:latin typeface="BIZ UDゴシック" panose="020B0400000000000000" pitchFamily="49" charset="-128"/>
                <a:ea typeface="BIZ UDゴシック" panose="020B0400000000000000" pitchFamily="49" charset="-128"/>
              </a:rPr>
              <a:t>　　　</a:t>
            </a:r>
            <a:r>
              <a:rPr lang="ja-JP" altLang="en-US" sz="4800" b="1" dirty="0">
                <a:latin typeface="BIZ UDゴシック" panose="020B0400000000000000" pitchFamily="49" charset="-128"/>
                <a:ea typeface="BIZ UDゴシック" panose="020B0400000000000000" pitchFamily="49" charset="-128"/>
              </a:rPr>
              <a:t>未病</a:t>
            </a:r>
            <a:r>
              <a:rPr lang="ja-JP" altLang="en-US" sz="4800" b="1" dirty="0">
                <a:solidFill>
                  <a:srgbClr val="FF0000"/>
                </a:solidFill>
                <a:latin typeface="BIZ UDゴシック" panose="020B0400000000000000" pitchFamily="49" charset="-128"/>
                <a:ea typeface="BIZ UDゴシック" panose="020B0400000000000000" pitchFamily="49" charset="-128"/>
              </a:rPr>
              <a:t>　　　　病気</a:t>
            </a:r>
            <a:endParaRPr lang="en-US" altLang="ja-JP" sz="4800" b="1"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15036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10;&#10;中程度の精度で自動的に生成された説明">
            <a:extLst>
              <a:ext uri="{FF2B5EF4-FFF2-40B4-BE49-F238E27FC236}">
                <a16:creationId xmlns:a16="http://schemas.microsoft.com/office/drawing/2014/main" id="{90825ECB-A4CB-BA36-3715-B9C3E9966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550" y="854677"/>
            <a:ext cx="8801100" cy="7819343"/>
          </a:xfrm>
          <a:prstGeom prst="rect">
            <a:avLst/>
          </a:prstGeom>
        </p:spPr>
      </p:pic>
      <p:sp>
        <p:nvSpPr>
          <p:cNvPr id="6" name="正方形/長方形 5">
            <a:extLst>
              <a:ext uri="{FF2B5EF4-FFF2-40B4-BE49-F238E27FC236}">
                <a16:creationId xmlns:a16="http://schemas.microsoft.com/office/drawing/2014/main" id="{CCC7AD42-3980-6F39-6525-2325BFA4F3E1}"/>
              </a:ext>
            </a:extLst>
          </p:cNvPr>
          <p:cNvSpPr/>
          <p:nvPr/>
        </p:nvSpPr>
        <p:spPr>
          <a:xfrm>
            <a:off x="4400550" y="832509"/>
            <a:ext cx="1858296" cy="1533832"/>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9C3DB53-395E-6ECE-ACF4-57224018E59A}"/>
              </a:ext>
            </a:extLst>
          </p:cNvPr>
          <p:cNvSpPr/>
          <p:nvPr/>
        </p:nvSpPr>
        <p:spPr>
          <a:xfrm>
            <a:off x="7610167" y="8465574"/>
            <a:ext cx="1858296" cy="678426"/>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6A2E27D-CE62-D4AF-4F8F-C38ACDA29EDA}"/>
              </a:ext>
            </a:extLst>
          </p:cNvPr>
          <p:cNvSpPr/>
          <p:nvPr/>
        </p:nvSpPr>
        <p:spPr>
          <a:xfrm>
            <a:off x="11343354" y="7665133"/>
            <a:ext cx="1286796" cy="678426"/>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D44D128-95FC-A9BE-9D2B-3134A269306C}"/>
              </a:ext>
            </a:extLst>
          </p:cNvPr>
          <p:cNvSpPr/>
          <p:nvPr/>
        </p:nvSpPr>
        <p:spPr>
          <a:xfrm>
            <a:off x="7869083" y="8126361"/>
            <a:ext cx="517833" cy="678426"/>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2E4EFCC-B5F6-F7E2-7FFE-FD517BBEDF0F}"/>
              </a:ext>
            </a:extLst>
          </p:cNvPr>
          <p:cNvSpPr txBox="1"/>
          <p:nvPr/>
        </p:nvSpPr>
        <p:spPr>
          <a:xfrm>
            <a:off x="338138" y="1241612"/>
            <a:ext cx="8124824" cy="1200329"/>
          </a:xfrm>
          <a:prstGeom prst="rect">
            <a:avLst/>
          </a:prstGeom>
          <a:noFill/>
        </p:spPr>
        <p:txBody>
          <a:bodyPr wrap="square">
            <a:spAutoFit/>
          </a:bodyPr>
          <a:lstStyle/>
          <a:p>
            <a:r>
              <a:rPr lang="ja-JP" altLang="en-US" sz="3600" dirty="0">
                <a:solidFill>
                  <a:srgbClr val="0070C0"/>
                </a:solidFill>
                <a:latin typeface="BIZ UDゴシック" panose="020B0400000000000000" pitchFamily="49" charset="-128"/>
                <a:ea typeface="BIZ UDゴシック" panose="020B0400000000000000" pitchFamily="49" charset="-128"/>
              </a:rPr>
              <a:t>食べる＝生きるそのもの</a:t>
            </a:r>
            <a:endParaRPr lang="en-US" altLang="ja-JP" sz="3600" dirty="0">
              <a:solidFill>
                <a:srgbClr val="0070C0"/>
              </a:solidFill>
              <a:latin typeface="BIZ UDゴシック" panose="020B0400000000000000" pitchFamily="49" charset="-128"/>
              <a:ea typeface="BIZ UDゴシック" panose="020B0400000000000000" pitchFamily="49" charset="-128"/>
            </a:endParaRPr>
          </a:p>
          <a:p>
            <a:r>
              <a:rPr lang="ja-JP" altLang="en-US" sz="3600" dirty="0">
                <a:solidFill>
                  <a:srgbClr val="0070C0"/>
                </a:solidFill>
                <a:latin typeface="BIZ UDゴシック" panose="020B0400000000000000" pitchFamily="49" charset="-128"/>
                <a:ea typeface="BIZ UDゴシック" panose="020B0400000000000000" pitchFamily="49" charset="-128"/>
              </a:rPr>
              <a:t>食について考えないといけない</a:t>
            </a:r>
            <a:endParaRPr lang="en-US" altLang="ja-JP" sz="3600" dirty="0">
              <a:solidFill>
                <a:srgbClr val="0070C0"/>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B0EAD3AB-ABDD-8101-E319-2343A89532E1}"/>
              </a:ext>
            </a:extLst>
          </p:cNvPr>
          <p:cNvSpPr txBox="1"/>
          <p:nvPr/>
        </p:nvSpPr>
        <p:spPr>
          <a:xfrm>
            <a:off x="12628102" y="4993248"/>
            <a:ext cx="8801100" cy="3970318"/>
          </a:xfrm>
          <a:prstGeom prst="rect">
            <a:avLst/>
          </a:prstGeom>
          <a:noFill/>
        </p:spPr>
        <p:txBody>
          <a:bodyPr wrap="square">
            <a:spAutoFit/>
          </a:bodyPr>
          <a:lstStyle/>
          <a:p>
            <a:r>
              <a:rPr lang="ja-JP" altLang="en-US" sz="3600" dirty="0">
                <a:solidFill>
                  <a:srgbClr val="73BD2A"/>
                </a:solidFill>
                <a:latin typeface="BIZ UDゴシック" panose="020B0400000000000000" pitchFamily="49" charset="-128"/>
                <a:ea typeface="BIZ UDゴシック" panose="020B0400000000000000" pitchFamily="49" charset="-128"/>
              </a:rPr>
              <a:t>タンパク質</a:t>
            </a:r>
            <a:endParaRPr lang="en-US" altLang="ja-JP" sz="3600" dirty="0">
              <a:solidFill>
                <a:srgbClr val="73BD2A"/>
              </a:solidFill>
              <a:latin typeface="BIZ UDゴシック" panose="020B0400000000000000" pitchFamily="49" charset="-128"/>
              <a:ea typeface="BIZ UDゴシック" panose="020B0400000000000000" pitchFamily="49" charset="-128"/>
            </a:endParaRPr>
          </a:p>
          <a:p>
            <a:r>
              <a:rPr lang="ja-JP" altLang="en-US" sz="3600" dirty="0">
                <a:solidFill>
                  <a:srgbClr val="73BD2A"/>
                </a:solidFill>
                <a:latin typeface="BIZ UDゴシック" panose="020B0400000000000000" pitchFamily="49" charset="-128"/>
                <a:ea typeface="BIZ UDゴシック" panose="020B0400000000000000" pitchFamily="49" charset="-128"/>
              </a:rPr>
              <a:t>炭水化物</a:t>
            </a:r>
            <a:endParaRPr lang="en-US" altLang="ja-JP" sz="3600" dirty="0">
              <a:solidFill>
                <a:srgbClr val="73BD2A"/>
              </a:solidFill>
              <a:latin typeface="BIZ UDゴシック" panose="020B0400000000000000" pitchFamily="49" charset="-128"/>
              <a:ea typeface="BIZ UDゴシック" panose="020B0400000000000000" pitchFamily="49" charset="-128"/>
            </a:endParaRPr>
          </a:p>
          <a:p>
            <a:r>
              <a:rPr lang="ja-JP" altLang="en-US" sz="3600" dirty="0">
                <a:solidFill>
                  <a:srgbClr val="73BD2A"/>
                </a:solidFill>
                <a:latin typeface="BIZ UDゴシック" panose="020B0400000000000000" pitchFamily="49" charset="-128"/>
                <a:ea typeface="BIZ UDゴシック" panose="020B0400000000000000" pitchFamily="49" charset="-128"/>
              </a:rPr>
              <a:t>脂質は栄養過剰</a:t>
            </a:r>
            <a:endParaRPr lang="en-US" altLang="ja-JP" sz="3600" dirty="0">
              <a:solidFill>
                <a:srgbClr val="73BD2A"/>
              </a:solidFill>
              <a:latin typeface="BIZ UDゴシック" panose="020B0400000000000000" pitchFamily="49" charset="-128"/>
              <a:ea typeface="BIZ UDゴシック" panose="020B0400000000000000" pitchFamily="49" charset="-128"/>
            </a:endParaRPr>
          </a:p>
          <a:p>
            <a:endParaRPr lang="en-US" altLang="ja-JP" sz="3600" dirty="0">
              <a:solidFill>
                <a:srgbClr val="0070C0"/>
              </a:solidFill>
              <a:latin typeface="BIZ UDゴシック" panose="020B0400000000000000" pitchFamily="49" charset="-128"/>
              <a:ea typeface="BIZ UDゴシック" panose="020B0400000000000000" pitchFamily="49" charset="-128"/>
            </a:endParaRPr>
          </a:p>
          <a:p>
            <a:r>
              <a:rPr lang="ja-JP" altLang="en-US" sz="3600" dirty="0">
                <a:solidFill>
                  <a:srgbClr val="FF0000"/>
                </a:solidFill>
                <a:latin typeface="BIZ UDゴシック" panose="020B0400000000000000" pitchFamily="49" charset="-128"/>
                <a:ea typeface="BIZ UDゴシック" panose="020B0400000000000000" pitchFamily="49" charset="-128"/>
              </a:rPr>
              <a:t>ミネラル</a:t>
            </a:r>
            <a:endParaRPr lang="en-US" altLang="ja-JP" sz="3600" dirty="0">
              <a:solidFill>
                <a:srgbClr val="FF0000"/>
              </a:solidFill>
              <a:latin typeface="BIZ UDゴシック" panose="020B0400000000000000" pitchFamily="49" charset="-128"/>
              <a:ea typeface="BIZ UDゴシック" panose="020B0400000000000000" pitchFamily="49" charset="-128"/>
            </a:endParaRPr>
          </a:p>
          <a:p>
            <a:r>
              <a:rPr lang="ja-JP" altLang="en-US" sz="3600" dirty="0">
                <a:solidFill>
                  <a:srgbClr val="FF0000"/>
                </a:solidFill>
                <a:latin typeface="BIZ UDゴシック" panose="020B0400000000000000" pitchFamily="49" charset="-128"/>
                <a:ea typeface="BIZ UDゴシック" panose="020B0400000000000000" pitchFamily="49" charset="-128"/>
              </a:rPr>
              <a:t>ビタミンは</a:t>
            </a:r>
            <a:endParaRPr lang="en-US" altLang="ja-JP" sz="3600" dirty="0">
              <a:solidFill>
                <a:srgbClr val="FF0000"/>
              </a:solidFill>
              <a:latin typeface="BIZ UDゴシック" panose="020B0400000000000000" pitchFamily="49" charset="-128"/>
              <a:ea typeface="BIZ UDゴシック" panose="020B0400000000000000" pitchFamily="49" charset="-128"/>
            </a:endParaRPr>
          </a:p>
          <a:p>
            <a:r>
              <a:rPr lang="ja-JP" altLang="en-US" sz="3600" dirty="0">
                <a:solidFill>
                  <a:srgbClr val="FF0000"/>
                </a:solidFill>
                <a:latin typeface="BIZ UDゴシック" panose="020B0400000000000000" pitchFamily="49" charset="-128"/>
                <a:ea typeface="BIZ UDゴシック" panose="020B0400000000000000" pitchFamily="49" charset="-128"/>
              </a:rPr>
              <a:t>不足しています</a:t>
            </a:r>
            <a:endParaRPr lang="en-US" altLang="ja-JP" sz="3600" dirty="0">
              <a:solidFill>
                <a:srgbClr val="FF0000"/>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6715774E-1C3C-FAD2-2ACB-D3371CFAA171}"/>
              </a:ext>
            </a:extLst>
          </p:cNvPr>
          <p:cNvSpPr txBox="1"/>
          <p:nvPr/>
        </p:nvSpPr>
        <p:spPr>
          <a:xfrm>
            <a:off x="385151" y="3407677"/>
            <a:ext cx="8801100" cy="5016758"/>
          </a:xfrm>
          <a:prstGeom prst="rect">
            <a:avLst/>
          </a:prstGeom>
          <a:noFill/>
        </p:spPr>
        <p:txBody>
          <a:bodyPr wrap="square">
            <a:spAutoFit/>
          </a:bodyPr>
          <a:lstStyle/>
          <a:p>
            <a:r>
              <a:rPr lang="ja-JP" altLang="en-US" sz="3200" dirty="0">
                <a:solidFill>
                  <a:srgbClr val="0070C0"/>
                </a:solidFill>
                <a:latin typeface="BIZ UDゴシック" panose="020B0400000000000000" pitchFamily="49" charset="-128"/>
                <a:ea typeface="BIZ UDゴシック" panose="020B0400000000000000" pitchFamily="49" charset="-128"/>
              </a:rPr>
              <a:t>私達のからだは</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食べたもの</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飲んだもの以外で</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何一つ作られない</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endParaRPr lang="en-US" altLang="ja-JP" sz="3200" dirty="0">
              <a:solidFill>
                <a:srgbClr val="0070C0"/>
              </a:solidFill>
              <a:latin typeface="BIZ UDゴシック" panose="020B0400000000000000" pitchFamily="49" charset="-128"/>
              <a:ea typeface="BIZ UDゴシック" panose="020B0400000000000000" pitchFamily="49" charset="-128"/>
            </a:endParaRPr>
          </a:p>
          <a:p>
            <a:endParaRPr lang="en-US" altLang="ja-JP" sz="3200" dirty="0">
              <a:solidFill>
                <a:srgbClr val="0070C0"/>
              </a:solidFill>
              <a:latin typeface="BIZ UDゴシック" panose="020B0400000000000000" pitchFamily="49" charset="-128"/>
              <a:ea typeface="BIZ UDゴシック" panose="020B0400000000000000" pitchFamily="49" charset="-128"/>
            </a:endParaRPr>
          </a:p>
          <a:p>
            <a:endParaRPr lang="ja-JP" altLang="en-US"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食べたもの栄養素で</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からだの健康</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心の安定が得られている</a:t>
            </a:r>
            <a:endParaRPr lang="en-US" altLang="ja-JP" sz="3200" dirty="0">
              <a:solidFill>
                <a:srgbClr val="0070C0"/>
              </a:solidFill>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3502BDDB-0967-31BB-889F-E5748C9CE596}"/>
              </a:ext>
            </a:extLst>
          </p:cNvPr>
          <p:cNvSpPr/>
          <p:nvPr/>
        </p:nvSpPr>
        <p:spPr>
          <a:xfrm>
            <a:off x="10929170" y="8234960"/>
            <a:ext cx="1858296" cy="461228"/>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F8DD54A-C5FC-36B4-47A2-6EC98E4B8933}"/>
              </a:ext>
            </a:extLst>
          </p:cNvPr>
          <p:cNvSpPr/>
          <p:nvPr/>
        </p:nvSpPr>
        <p:spPr>
          <a:xfrm>
            <a:off x="10999840" y="7993262"/>
            <a:ext cx="372396" cy="461228"/>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56AAFBD-57F6-4381-5D6C-2EB7AE8BA58E}"/>
              </a:ext>
            </a:extLst>
          </p:cNvPr>
          <p:cNvSpPr/>
          <p:nvPr/>
        </p:nvSpPr>
        <p:spPr>
          <a:xfrm>
            <a:off x="11179280" y="7690376"/>
            <a:ext cx="372396" cy="461228"/>
          </a:xfrm>
          <a:prstGeom prst="rect">
            <a:avLst/>
          </a:prstGeom>
          <a:solidFill>
            <a:srgbClr val="FC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6887507-CFD3-51C3-A88B-22289337A95F}"/>
              </a:ext>
            </a:extLst>
          </p:cNvPr>
          <p:cNvSpPr txBox="1"/>
          <p:nvPr/>
        </p:nvSpPr>
        <p:spPr>
          <a:xfrm>
            <a:off x="-1" y="-30556"/>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kumimoji="1" lang="ja-JP" altLang="en-US" sz="4800" dirty="0">
                <a:solidFill>
                  <a:srgbClr val="0070C0"/>
                </a:solidFill>
                <a:latin typeface="BIZ UDPゴシック" panose="020B0400000000000000" pitchFamily="50" charset="-128"/>
                <a:ea typeface="BIZ UDPゴシック" panose="020B0400000000000000" pitchFamily="50" charset="-128"/>
              </a:rPr>
              <a:t>現代はビタミンとミネラルが不足しがち</a:t>
            </a:r>
          </a:p>
        </p:txBody>
      </p:sp>
    </p:spTree>
    <p:extLst>
      <p:ext uri="{BB962C8B-B14F-4D97-AF65-F5344CB8AC3E}">
        <p14:creationId xmlns:p14="http://schemas.microsoft.com/office/powerpoint/2010/main" val="2902746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A6B6B88E-5A94-0B0B-0F70-AA7ED212E098}"/>
              </a:ext>
            </a:extLst>
          </p:cNvPr>
          <p:cNvPicPr>
            <a:picLocks noChangeAspect="1"/>
          </p:cNvPicPr>
          <p:nvPr/>
        </p:nvPicPr>
        <p:blipFill rotWithShape="1">
          <a:blip r:embed="rId2">
            <a:extLst>
              <a:ext uri="{28A0092B-C50C-407E-A947-70E740481C1C}">
                <a14:useLocalDpi xmlns:a14="http://schemas.microsoft.com/office/drawing/2010/main" val="0"/>
              </a:ext>
            </a:extLst>
          </a:blip>
          <a:srcRect t="50334"/>
          <a:stretch/>
        </p:blipFill>
        <p:spPr>
          <a:xfrm>
            <a:off x="-43904" y="1356852"/>
            <a:ext cx="16299904" cy="7787148"/>
          </a:xfrm>
          <a:prstGeom prst="rect">
            <a:avLst/>
          </a:prstGeom>
        </p:spPr>
      </p:pic>
      <p:sp>
        <p:nvSpPr>
          <p:cNvPr id="8" name="テキスト ボックス 7">
            <a:extLst>
              <a:ext uri="{FF2B5EF4-FFF2-40B4-BE49-F238E27FC236}">
                <a16:creationId xmlns:a16="http://schemas.microsoft.com/office/drawing/2014/main" id="{DB40681F-0CEA-AF1E-9700-EF195E89A73E}"/>
              </a:ext>
            </a:extLst>
          </p:cNvPr>
          <p:cNvSpPr txBox="1"/>
          <p:nvPr/>
        </p:nvSpPr>
        <p:spPr>
          <a:xfrm>
            <a:off x="-1907" y="294967"/>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kumimoji="1" lang="ja-JP" altLang="en-US" sz="4800" dirty="0">
                <a:solidFill>
                  <a:srgbClr val="0070C0"/>
                </a:solidFill>
                <a:latin typeface="BIZ UDPゴシック" panose="020B0400000000000000" pitchFamily="50" charset="-128"/>
                <a:ea typeface="BIZ UDPゴシック" panose="020B0400000000000000" pitchFamily="50" charset="-128"/>
              </a:rPr>
              <a:t>ミネラルは体をつくる元　体調・代謝を整える</a:t>
            </a:r>
          </a:p>
        </p:txBody>
      </p:sp>
      <p:sp>
        <p:nvSpPr>
          <p:cNvPr id="9" name="正方形/長方形 8">
            <a:extLst>
              <a:ext uri="{FF2B5EF4-FFF2-40B4-BE49-F238E27FC236}">
                <a16:creationId xmlns:a16="http://schemas.microsoft.com/office/drawing/2014/main" id="{D6A1CB8C-97AB-E8FF-9934-CE2FBD103F9F}"/>
              </a:ext>
            </a:extLst>
          </p:cNvPr>
          <p:cNvSpPr/>
          <p:nvPr/>
        </p:nvSpPr>
        <p:spPr>
          <a:xfrm>
            <a:off x="0" y="6076335"/>
            <a:ext cx="3878485" cy="3067665"/>
          </a:xfrm>
          <a:prstGeom prst="rect">
            <a:avLst/>
          </a:prstGeom>
          <a:solidFill>
            <a:srgbClr val="D9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8457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20B012-E48F-DA2E-0433-55367419F01C}"/>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0CC844C3-99C5-D461-5ED4-636F1DE44A3D}"/>
              </a:ext>
            </a:extLst>
          </p:cNvPr>
          <p:cNvPicPr>
            <a:picLocks noChangeAspect="1"/>
          </p:cNvPicPr>
          <p:nvPr/>
        </p:nvPicPr>
        <p:blipFill rotWithShape="1">
          <a:blip r:embed="rId2"/>
          <a:srcRect l="9199" t="15364" r="10274" b="5470"/>
          <a:stretch/>
        </p:blipFill>
        <p:spPr>
          <a:xfrm>
            <a:off x="-1" y="0"/>
            <a:ext cx="16267697" cy="8991600"/>
          </a:xfrm>
          <a:prstGeom prst="rect">
            <a:avLst/>
          </a:prstGeom>
        </p:spPr>
      </p:pic>
      <p:sp>
        <p:nvSpPr>
          <p:cNvPr id="6" name="テキスト ボックス 5">
            <a:extLst>
              <a:ext uri="{FF2B5EF4-FFF2-40B4-BE49-F238E27FC236}">
                <a16:creationId xmlns:a16="http://schemas.microsoft.com/office/drawing/2014/main" id="{D5671D9D-FCBB-7175-02FC-1127272C3596}"/>
              </a:ext>
            </a:extLst>
          </p:cNvPr>
          <p:cNvSpPr txBox="1"/>
          <p:nvPr/>
        </p:nvSpPr>
        <p:spPr>
          <a:xfrm>
            <a:off x="4649631" y="723900"/>
            <a:ext cx="10488769" cy="830997"/>
          </a:xfrm>
          <a:prstGeom prst="rect">
            <a:avLst/>
          </a:prstGeom>
          <a:noFill/>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ミネラルを車で例えるとエンジンオイル</a:t>
            </a:r>
          </a:p>
        </p:txBody>
      </p:sp>
      <p:pic>
        <p:nvPicPr>
          <p:cNvPr id="10" name="図 9" descr="挿絵, トラック が含まれている画像&#10;&#10;自動的に生成された説明">
            <a:extLst>
              <a:ext uri="{FF2B5EF4-FFF2-40B4-BE49-F238E27FC236}">
                <a16:creationId xmlns:a16="http://schemas.microsoft.com/office/drawing/2014/main" id="{5198C551-5AFA-EFCF-BC6F-E36066284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360" y="7193675"/>
            <a:ext cx="4734640" cy="1950325"/>
          </a:xfrm>
          <a:prstGeom prst="rect">
            <a:avLst/>
          </a:prstGeom>
        </p:spPr>
      </p:pic>
      <p:sp>
        <p:nvSpPr>
          <p:cNvPr id="11" name="テキスト ボックス 10">
            <a:extLst>
              <a:ext uri="{FF2B5EF4-FFF2-40B4-BE49-F238E27FC236}">
                <a16:creationId xmlns:a16="http://schemas.microsoft.com/office/drawing/2014/main" id="{4F80ED1D-64EB-0842-A33A-2AF9C4246B56}"/>
              </a:ext>
            </a:extLst>
          </p:cNvPr>
          <p:cNvSpPr txBox="1"/>
          <p:nvPr/>
        </p:nvSpPr>
        <p:spPr>
          <a:xfrm>
            <a:off x="11521360" y="6494321"/>
            <a:ext cx="4790094" cy="1077218"/>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エンジンオイルが汚れると</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故障の原因に・・・</a:t>
            </a:r>
          </a:p>
        </p:txBody>
      </p:sp>
    </p:spTree>
    <p:extLst>
      <p:ext uri="{BB962C8B-B14F-4D97-AF65-F5344CB8AC3E}">
        <p14:creationId xmlns:p14="http://schemas.microsoft.com/office/powerpoint/2010/main" val="1513617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6A3D28E-8DD5-1EA8-18C3-96BBE03C6BB5}"/>
              </a:ext>
            </a:extLst>
          </p:cNvPr>
          <p:cNvSpPr txBox="1"/>
          <p:nvPr/>
        </p:nvSpPr>
        <p:spPr>
          <a:xfrm>
            <a:off x="403678" y="1789231"/>
            <a:ext cx="15852321" cy="6555641"/>
          </a:xfrm>
          <a:prstGeom prst="rect">
            <a:avLst/>
          </a:prstGeom>
          <a:noFill/>
        </p:spPr>
        <p:txBody>
          <a:bodyPr wrap="square">
            <a:spAutoFit/>
          </a:bodyPr>
          <a:lstStyle/>
          <a:p>
            <a:r>
              <a:rPr lang="ja-JP" altLang="en-US" sz="3600" dirty="0">
                <a:solidFill>
                  <a:srgbClr val="0000FF"/>
                </a:solidFill>
                <a:latin typeface="BIZ UDゴシック" panose="020B0400000000000000" pitchFamily="49" charset="-128"/>
                <a:ea typeface="BIZ UDゴシック" panose="020B0400000000000000" pitchFamily="49" charset="-128"/>
              </a:rPr>
              <a:t>そもそも</a:t>
            </a:r>
            <a:r>
              <a:rPr lang="en-US" altLang="ja-JP" sz="3600" dirty="0">
                <a:solidFill>
                  <a:srgbClr val="0000FF"/>
                </a:solidFill>
                <a:latin typeface="BIZ UDゴシック" panose="020B0400000000000000" pitchFamily="49" charset="-128"/>
                <a:ea typeface="BIZ UDゴシック" panose="020B0400000000000000" pitchFamily="49" charset="-128"/>
              </a:rPr>
              <a:t>『</a:t>
            </a:r>
            <a:r>
              <a:rPr lang="ja-JP" altLang="en-US" sz="3600" dirty="0">
                <a:solidFill>
                  <a:srgbClr val="0000FF"/>
                </a:solidFill>
                <a:latin typeface="BIZ UDゴシック" panose="020B0400000000000000" pitchFamily="49" charset="-128"/>
                <a:ea typeface="BIZ UDゴシック" panose="020B0400000000000000" pitchFamily="49" charset="-128"/>
              </a:rPr>
              <a:t>ミネラル</a:t>
            </a:r>
            <a:r>
              <a:rPr lang="en-US" altLang="ja-JP" sz="3600" dirty="0">
                <a:solidFill>
                  <a:srgbClr val="0000FF"/>
                </a:solidFill>
                <a:latin typeface="BIZ UDゴシック" panose="020B0400000000000000" pitchFamily="49" charset="-128"/>
                <a:ea typeface="BIZ UDゴシック" panose="020B0400000000000000" pitchFamily="49" charset="-128"/>
              </a:rPr>
              <a:t>』</a:t>
            </a:r>
            <a:r>
              <a:rPr lang="ja-JP" altLang="en-US" sz="3600" dirty="0">
                <a:solidFill>
                  <a:srgbClr val="0000FF"/>
                </a:solidFill>
                <a:latin typeface="BIZ UDゴシック" panose="020B0400000000000000" pitchFamily="49" charset="-128"/>
                <a:ea typeface="BIZ UDゴシック" panose="020B0400000000000000" pitchFamily="49" charset="-128"/>
              </a:rPr>
              <a:t>って何？　どうして必要なの？</a:t>
            </a:r>
            <a:endParaRPr lang="en-US" altLang="ja-JP" sz="3600" dirty="0">
              <a:solidFill>
                <a:srgbClr val="0000FF"/>
              </a:solidFill>
              <a:latin typeface="BIZ UDゴシック" panose="020B0400000000000000" pitchFamily="49" charset="-128"/>
              <a:ea typeface="BIZ UDゴシック" panose="020B0400000000000000" pitchFamily="49" charset="-128"/>
            </a:endParaRPr>
          </a:p>
          <a:p>
            <a:endParaRPr lang="en-US" altLang="ja-JP" sz="3200" dirty="0">
              <a:latin typeface="BIZ UDゴシック" panose="020B0400000000000000" pitchFamily="49" charset="-128"/>
              <a:ea typeface="BIZ UDゴシック" panose="020B0400000000000000" pitchFamily="49" charset="-128"/>
            </a:endParaRPr>
          </a:p>
          <a:p>
            <a:r>
              <a:rPr lang="ja-JP" altLang="en-US" sz="3200" dirty="0">
                <a:latin typeface="BIZ UDゴシック" panose="020B0400000000000000" pitchFamily="49" charset="-128"/>
                <a:ea typeface="BIZ UDゴシック" panose="020B0400000000000000" pitchFamily="49" charset="-128"/>
              </a:rPr>
              <a:t>ミネラルは５大栄養素の一つで地球上に存在する元素</a:t>
            </a:r>
            <a:endParaRPr lang="en-US" altLang="ja-JP" sz="3200" dirty="0">
              <a:latin typeface="BIZ UDゴシック" panose="020B0400000000000000" pitchFamily="49" charset="-128"/>
              <a:ea typeface="BIZ UDゴシック" panose="020B0400000000000000" pitchFamily="49" charset="-128"/>
            </a:endParaRPr>
          </a:p>
          <a:p>
            <a:endParaRPr lang="en-US" altLang="ja-JP" sz="3200" dirty="0">
              <a:solidFill>
                <a:srgbClr val="FF0000"/>
              </a:solidFill>
              <a:latin typeface="BIZ UDゴシック" panose="020B0400000000000000" pitchFamily="49" charset="-128"/>
              <a:ea typeface="BIZ UDゴシック" panose="020B0400000000000000" pitchFamily="49" charset="-128"/>
            </a:endParaRPr>
          </a:p>
          <a:p>
            <a:r>
              <a:rPr lang="ja-JP" altLang="en-US" sz="3200" dirty="0">
                <a:solidFill>
                  <a:srgbClr val="FF0000"/>
                </a:solidFill>
                <a:latin typeface="BIZ UDゴシック" panose="020B0400000000000000" pitchFamily="49" charset="-128"/>
                <a:ea typeface="BIZ UDゴシック" panose="020B0400000000000000" pitchFamily="49" charset="-128"/>
              </a:rPr>
              <a:t>ミネラルは全身の細胞を構成するために必要で</a:t>
            </a:r>
            <a:endParaRPr lang="en-US" altLang="ja-JP" sz="3200" dirty="0">
              <a:solidFill>
                <a:srgbClr val="FF0000"/>
              </a:solidFill>
              <a:latin typeface="BIZ UDゴシック" panose="020B0400000000000000" pitchFamily="49" charset="-128"/>
              <a:ea typeface="BIZ UDゴシック" panose="020B0400000000000000" pitchFamily="49" charset="-128"/>
            </a:endParaRPr>
          </a:p>
          <a:p>
            <a:r>
              <a:rPr lang="ja-JP" altLang="en-US" sz="3200" dirty="0">
                <a:solidFill>
                  <a:srgbClr val="FF0000"/>
                </a:solidFill>
                <a:latin typeface="BIZ UDゴシック" panose="020B0400000000000000" pitchFamily="49" charset="-128"/>
                <a:ea typeface="BIZ UDゴシック" panose="020B0400000000000000" pitchFamily="49" charset="-128"/>
              </a:rPr>
              <a:t>脂質もタンパク質もミネラルなしでは機能しません。</a:t>
            </a:r>
            <a:endParaRPr lang="en-US" altLang="ja-JP" sz="3200" dirty="0">
              <a:solidFill>
                <a:srgbClr val="FF0000"/>
              </a:solidFill>
              <a:latin typeface="BIZ UDゴシック" panose="020B0400000000000000" pitchFamily="49" charset="-128"/>
              <a:ea typeface="BIZ UDゴシック" panose="020B0400000000000000" pitchFamily="49" charset="-128"/>
            </a:endParaRPr>
          </a:p>
          <a:p>
            <a:endParaRPr lang="en-US" altLang="ja-JP" sz="3200" dirty="0">
              <a:latin typeface="BIZ UDゴシック" panose="020B0400000000000000" pitchFamily="49" charset="-128"/>
              <a:ea typeface="BIZ UDゴシック" panose="020B0400000000000000" pitchFamily="49" charset="-128"/>
            </a:endParaRPr>
          </a:p>
          <a:p>
            <a:r>
              <a:rPr lang="ja-JP" altLang="en-US" sz="3200" dirty="0">
                <a:latin typeface="BIZ UDゴシック" panose="020B0400000000000000" pitchFamily="49" charset="-128"/>
                <a:ea typeface="BIZ UDゴシック" panose="020B0400000000000000" pitchFamily="49" charset="-128"/>
              </a:rPr>
              <a:t>ミネラルはビタミンとお互いに補い合って</a:t>
            </a:r>
            <a:r>
              <a:rPr lang="ja-JP" altLang="en-US" sz="3200" dirty="0">
                <a:solidFill>
                  <a:srgbClr val="0070C0"/>
                </a:solidFill>
                <a:latin typeface="BIZ UDゴシック" panose="020B0400000000000000" pitchFamily="49" charset="-128"/>
                <a:ea typeface="BIZ UDゴシック" panose="020B0400000000000000" pitchFamily="49" charset="-128"/>
              </a:rPr>
              <a:t>チームワークで働く性質</a:t>
            </a:r>
            <a:r>
              <a:rPr lang="ja-JP" altLang="en-US" sz="3200" dirty="0">
                <a:latin typeface="BIZ UDゴシック" panose="020B0400000000000000" pitchFamily="49" charset="-128"/>
                <a:ea typeface="BIZ UDゴシック" panose="020B0400000000000000" pitchFamily="49" charset="-128"/>
              </a:rPr>
              <a:t>があります。</a:t>
            </a:r>
            <a:endParaRPr lang="en-US" altLang="ja-JP" sz="3200" dirty="0">
              <a:latin typeface="BIZ UDゴシック" panose="020B0400000000000000" pitchFamily="49" charset="-128"/>
              <a:ea typeface="BIZ UDゴシック" panose="020B0400000000000000" pitchFamily="49" charset="-128"/>
            </a:endParaRPr>
          </a:p>
          <a:p>
            <a:endParaRPr lang="en-US" altLang="ja-JP" sz="3200" dirty="0">
              <a:latin typeface="BIZ UDゴシック" panose="020B0400000000000000" pitchFamily="49" charset="-128"/>
              <a:ea typeface="BIZ UDゴシック" panose="020B0400000000000000" pitchFamily="49" charset="-128"/>
            </a:endParaRPr>
          </a:p>
          <a:p>
            <a:r>
              <a:rPr lang="ja-JP" altLang="en-US" sz="3200" dirty="0">
                <a:solidFill>
                  <a:srgbClr val="FF0000"/>
                </a:solidFill>
                <a:latin typeface="BIZ UDゴシック" panose="020B0400000000000000" pitchFamily="49" charset="-128"/>
                <a:ea typeface="BIZ UDゴシック" panose="020B0400000000000000" pitchFamily="49" charset="-128"/>
              </a:rPr>
              <a:t>ミネラルには人間の臓器や細胞の活動をサポートしたり歯や骨のもとになったりといった、とても重要な働きがあり、生きていく上で欠かせません。</a:t>
            </a:r>
            <a:endParaRPr lang="en-US" altLang="ja-JP" sz="3200" dirty="0">
              <a:solidFill>
                <a:srgbClr val="FF0000"/>
              </a:solidFill>
              <a:latin typeface="BIZ UDゴシック" panose="020B0400000000000000" pitchFamily="49" charset="-128"/>
              <a:ea typeface="BIZ UDゴシック" panose="020B0400000000000000" pitchFamily="49" charset="-128"/>
            </a:endParaRPr>
          </a:p>
          <a:p>
            <a:endParaRPr lang="en-US" altLang="ja-JP" sz="3200" dirty="0">
              <a:latin typeface="BIZ UDゴシック" panose="020B0400000000000000" pitchFamily="49" charset="-128"/>
              <a:ea typeface="BIZ UDゴシック" panose="020B0400000000000000" pitchFamily="49" charset="-128"/>
            </a:endParaRPr>
          </a:p>
          <a:p>
            <a:r>
              <a:rPr lang="ja-JP" altLang="en-US" sz="3200" dirty="0">
                <a:latin typeface="BIZ UDゴシック" panose="020B0400000000000000" pitchFamily="49" charset="-128"/>
                <a:ea typeface="BIZ UDゴシック" panose="020B0400000000000000" pitchFamily="49" charset="-128"/>
              </a:rPr>
              <a:t>現代では食文化や環境の変化などから、十分に摂る事が難しくなってきています。</a:t>
            </a:r>
            <a:endParaRPr lang="en-US" altLang="ja-JP" sz="32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B2F1D3E1-50BA-450E-F90B-C85B4188532F}"/>
              </a:ext>
            </a:extLst>
          </p:cNvPr>
          <p:cNvSpPr txBox="1"/>
          <p:nvPr/>
        </p:nvSpPr>
        <p:spPr>
          <a:xfrm>
            <a:off x="0" y="0"/>
            <a:ext cx="16255999"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ja-JP" altLang="en-US" sz="4800" dirty="0">
                <a:solidFill>
                  <a:srgbClr val="0070C0"/>
                </a:solidFill>
                <a:latin typeface="BIZ UDゴシック" panose="020B0400000000000000" pitchFamily="49" charset="-128"/>
                <a:ea typeface="BIZ UDゴシック" panose="020B0400000000000000" pitchFamily="49" charset="-128"/>
              </a:rPr>
              <a:t>　　　　健康維持に必要なミネラルの基礎知識</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61350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5D9376A-44EE-BE97-B291-6E828226E9E1}"/>
              </a:ext>
            </a:extLst>
          </p:cNvPr>
          <p:cNvSpPr txBox="1"/>
          <p:nvPr/>
        </p:nvSpPr>
        <p:spPr>
          <a:xfrm>
            <a:off x="403679" y="1427850"/>
            <a:ext cx="15852321" cy="8402300"/>
          </a:xfrm>
          <a:prstGeom prst="rect">
            <a:avLst/>
          </a:prstGeom>
          <a:noFill/>
        </p:spPr>
        <p:txBody>
          <a:bodyPr wrap="square">
            <a:spAutoFit/>
          </a:bodyPr>
          <a:lstStyle/>
          <a:p>
            <a:endParaRPr lang="en-US" altLang="ja-JP" sz="2800" dirty="0">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農地から</a:t>
            </a:r>
            <a:r>
              <a:rPr lang="en-US" altLang="ja-JP" sz="3200" dirty="0">
                <a:solidFill>
                  <a:srgbClr val="0070C0"/>
                </a:solidFill>
                <a:latin typeface="BIZ UDゴシック" panose="020B0400000000000000" pitchFamily="49" charset="-128"/>
                <a:ea typeface="BIZ UDゴシック" panose="020B0400000000000000" pitchFamily="49" charset="-128"/>
              </a:rPr>
              <a:t>8</a:t>
            </a:r>
            <a:r>
              <a:rPr lang="ja-JP" altLang="en-US" sz="3200" dirty="0">
                <a:solidFill>
                  <a:srgbClr val="0070C0"/>
                </a:solidFill>
                <a:latin typeface="BIZ UDゴシック" panose="020B0400000000000000" pitchFamily="49" charset="-128"/>
                <a:ea typeface="BIZ UDゴシック" panose="020B0400000000000000" pitchFamily="49" charset="-128"/>
              </a:rPr>
              <a:t>割から</a:t>
            </a:r>
            <a:r>
              <a:rPr lang="en-US" altLang="ja-JP" sz="3200" dirty="0">
                <a:solidFill>
                  <a:srgbClr val="0070C0"/>
                </a:solidFill>
                <a:latin typeface="BIZ UDゴシック" panose="020B0400000000000000" pitchFamily="49" charset="-128"/>
                <a:ea typeface="BIZ UDゴシック" panose="020B0400000000000000" pitchFamily="49" charset="-128"/>
              </a:rPr>
              <a:t>9</a:t>
            </a:r>
            <a:r>
              <a:rPr lang="ja-JP" altLang="en-US" sz="3200" dirty="0">
                <a:solidFill>
                  <a:srgbClr val="0070C0"/>
                </a:solidFill>
                <a:latin typeface="BIZ UDゴシック" panose="020B0400000000000000" pitchFamily="49" charset="-128"/>
                <a:ea typeface="BIZ UDゴシック" panose="020B0400000000000000" pitchFamily="49" charset="-128"/>
              </a:rPr>
              <a:t>割のミネラルが消えている。</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ミネラル含有量は大きく減少している。何故？</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便利や快適を求めて開発を進めてきた結果、科学農法が発達。</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solidFill>
                  <a:srgbClr val="FF0000"/>
                </a:solidFill>
                <a:latin typeface="BIZ UDPゴシック" panose="020B0400000000000000" pitchFamily="50" charset="-128"/>
                <a:ea typeface="BIZ UDPゴシック" panose="020B0400000000000000" pitchFamily="50" charset="-128"/>
              </a:rPr>
              <a:t>化学肥料は野菜を早く育てる事が出来るが</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solidFill>
                  <a:srgbClr val="FF0000"/>
                </a:solidFill>
                <a:latin typeface="BIZ UDPゴシック" panose="020B0400000000000000" pitchFamily="50" charset="-128"/>
                <a:ea typeface="BIZ UDPゴシック" panose="020B0400000000000000" pitchFamily="50" charset="-128"/>
              </a:rPr>
              <a:t>少ない栄養素しか入っていかない。</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latin typeface="BIZ UDゴシック" panose="020B0400000000000000" pitchFamily="49" charset="-128"/>
                <a:ea typeface="BIZ UDゴシック" panose="020B0400000000000000" pitchFamily="49" charset="-128"/>
              </a:rPr>
              <a:t>ミミズや微生物が住めなくなり多種多様のミネラルを失ってしまい、農地へのミネラル循環が</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なくなってきた。</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ダムは洪水を止め、</a:t>
            </a:r>
            <a:r>
              <a:rPr lang="ja-JP" altLang="en-US" sz="2800" dirty="0">
                <a:solidFill>
                  <a:srgbClr val="FF0000"/>
                </a:solidFill>
                <a:latin typeface="BIZ UDPゴシック" panose="020B0400000000000000" pitchFamily="50" charset="-128"/>
                <a:ea typeface="BIZ UDPゴシック" panose="020B0400000000000000" pitchFamily="50" charset="-128"/>
              </a:rPr>
              <a:t>山から必要なミネラルが届きません。</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その結果、栄養摂取率が少なくなっている。（足りていない）</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Pゴシック" panose="020B0400000000000000" pitchFamily="50" charset="-128"/>
                <a:ea typeface="BIZ UDPゴシック" panose="020B0400000000000000" pitchFamily="50" charset="-128"/>
              </a:rPr>
              <a:t>栄養素が無い食べ物をいくら食べてもおなかがいっぱいにならない。</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栄養をがきちんと入っている物を食べると食べ過ぎずに済む。</a:t>
            </a:r>
            <a:endParaRPr lang="en-US" altLang="ja-JP" sz="2800" dirty="0">
              <a:latin typeface="BIZ UDPゴシック" panose="020B0400000000000000" pitchFamily="50" charset="-128"/>
              <a:ea typeface="BIZ UDPゴシック" panose="020B0400000000000000" pitchFamily="50" charset="-128"/>
            </a:endParaRPr>
          </a:p>
          <a:p>
            <a:endParaRPr lang="ja-JP" altLang="en-US"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ビタミンミネラルが不足するとメンタルにも関わってきます。</a:t>
            </a:r>
          </a:p>
          <a:p>
            <a:endParaRPr lang="en-US" altLang="ja-JP" sz="2800" dirty="0">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8492ABEB-1F64-6613-9794-7B09608DD1BA}"/>
              </a:ext>
            </a:extLst>
          </p:cNvPr>
          <p:cNvSpPr txBox="1"/>
          <p:nvPr/>
        </p:nvSpPr>
        <p:spPr>
          <a:xfrm>
            <a:off x="0" y="0"/>
            <a:ext cx="16256000" cy="15696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ゴシック" panose="020B0400000000000000" pitchFamily="49" charset="-128"/>
                <a:ea typeface="BIZ UDゴシック" panose="020B0400000000000000" pitchFamily="49" charset="-128"/>
              </a:rPr>
              <a:t>ミネラルは昔も今も最も特別な栄養素</a:t>
            </a:r>
            <a:endParaRPr lang="en-US" altLang="ja-JP" sz="4800" dirty="0">
              <a:solidFill>
                <a:srgbClr val="0070C0"/>
              </a:solidFill>
              <a:latin typeface="BIZ UDゴシック" panose="020B0400000000000000" pitchFamily="49" charset="-128"/>
              <a:ea typeface="BIZ UDゴシック" panose="020B0400000000000000" pitchFamily="49" charset="-128"/>
            </a:endParaRPr>
          </a:p>
          <a:p>
            <a:pPr algn="ctr"/>
            <a:r>
              <a:rPr lang="ja-JP" altLang="en-US" sz="4800" dirty="0">
                <a:solidFill>
                  <a:srgbClr val="0070C0"/>
                </a:solidFill>
                <a:latin typeface="BIZ UDゴシック" panose="020B0400000000000000" pitchFamily="49" charset="-128"/>
                <a:ea typeface="BIZ UDゴシック" panose="020B0400000000000000" pitchFamily="49" charset="-128"/>
              </a:rPr>
              <a:t>ミネラル不足に陥っている</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2203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のオブジェ, 巣蜜 が含まれている画像&#10;&#10;自動的に生成された説明">
            <a:extLst>
              <a:ext uri="{FF2B5EF4-FFF2-40B4-BE49-F238E27FC236}">
                <a16:creationId xmlns:a16="http://schemas.microsoft.com/office/drawing/2014/main" id="{9ECEB67D-4DBC-9923-AB3A-D4AADB613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50" y="595423"/>
            <a:ext cx="11440633" cy="5388037"/>
          </a:xfrm>
          <a:prstGeom prst="rect">
            <a:avLst/>
          </a:prstGeom>
        </p:spPr>
      </p:pic>
      <p:pic>
        <p:nvPicPr>
          <p:cNvPr id="13" name="図 12">
            <a:extLst>
              <a:ext uri="{FF2B5EF4-FFF2-40B4-BE49-F238E27FC236}">
                <a16:creationId xmlns:a16="http://schemas.microsoft.com/office/drawing/2014/main" id="{7F199DE6-93CA-157C-9B36-8028B963C94E}"/>
              </a:ext>
            </a:extLst>
          </p:cNvPr>
          <p:cNvPicPr>
            <a:picLocks noChangeAspect="1"/>
          </p:cNvPicPr>
          <p:nvPr/>
        </p:nvPicPr>
        <p:blipFill rotWithShape="1">
          <a:blip r:embed="rId3"/>
          <a:srcRect l="9360" t="21238" r="45879" b="5588"/>
          <a:stretch/>
        </p:blipFill>
        <p:spPr>
          <a:xfrm>
            <a:off x="1127050" y="5018567"/>
            <a:ext cx="4488387" cy="4125433"/>
          </a:xfrm>
          <a:prstGeom prst="rect">
            <a:avLst/>
          </a:prstGeom>
        </p:spPr>
      </p:pic>
      <p:sp>
        <p:nvSpPr>
          <p:cNvPr id="14" name="テキスト ボックス 13">
            <a:extLst>
              <a:ext uri="{FF2B5EF4-FFF2-40B4-BE49-F238E27FC236}">
                <a16:creationId xmlns:a16="http://schemas.microsoft.com/office/drawing/2014/main" id="{C813463D-AED5-4851-EF0B-83F3F70B1139}"/>
              </a:ext>
            </a:extLst>
          </p:cNvPr>
          <p:cNvSpPr txBox="1"/>
          <p:nvPr/>
        </p:nvSpPr>
        <p:spPr>
          <a:xfrm>
            <a:off x="6240131" y="6469935"/>
            <a:ext cx="9650399" cy="830997"/>
          </a:xfrm>
          <a:prstGeom prst="rect">
            <a:avLst/>
          </a:prstGeom>
          <a:solidFill>
            <a:srgbClr val="76995C"/>
          </a:solidFill>
        </p:spPr>
        <p:txBody>
          <a:bodyPr wrap="none" rtlCol="0">
            <a:spAutoFit/>
          </a:bodyPr>
          <a:lstStyle/>
          <a:p>
            <a:r>
              <a:rPr kumimoji="1" lang="ja-JP" altLang="en-US" sz="4800" dirty="0">
                <a:solidFill>
                  <a:schemeClr val="bg1"/>
                </a:solidFill>
                <a:latin typeface="BIZ UDPゴシック" panose="020B0400000000000000" pitchFamily="50" charset="-128"/>
                <a:ea typeface="BIZ UDPゴシック" panose="020B0400000000000000" pitchFamily="50" charset="-128"/>
              </a:rPr>
              <a:t>ミネラルはチームワークで働きます</a:t>
            </a:r>
          </a:p>
        </p:txBody>
      </p:sp>
      <p:pic>
        <p:nvPicPr>
          <p:cNvPr id="15" name="図 14">
            <a:extLst>
              <a:ext uri="{FF2B5EF4-FFF2-40B4-BE49-F238E27FC236}">
                <a16:creationId xmlns:a16="http://schemas.microsoft.com/office/drawing/2014/main" id="{965BEFE4-7461-49DE-8C8C-60E9B80FA78D}"/>
              </a:ext>
            </a:extLst>
          </p:cNvPr>
          <p:cNvPicPr>
            <a:picLocks noChangeAspect="1"/>
          </p:cNvPicPr>
          <p:nvPr/>
        </p:nvPicPr>
        <p:blipFill rotWithShape="1">
          <a:blip r:embed="rId4"/>
          <a:srcRect l="9199" t="13542" r="10127" b="82354"/>
          <a:stretch/>
        </p:blipFill>
        <p:spPr>
          <a:xfrm>
            <a:off x="-102260" y="0"/>
            <a:ext cx="16358260" cy="467833"/>
          </a:xfrm>
          <a:prstGeom prst="rect">
            <a:avLst/>
          </a:prstGeom>
        </p:spPr>
      </p:pic>
    </p:spTree>
    <p:extLst>
      <p:ext uri="{BB962C8B-B14F-4D97-AF65-F5344CB8AC3E}">
        <p14:creationId xmlns:p14="http://schemas.microsoft.com/office/powerpoint/2010/main" val="429494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520DF05-50D6-EDB4-8FA6-724005F2D653}"/>
              </a:ext>
            </a:extLst>
          </p:cNvPr>
          <p:cNvPicPr>
            <a:picLocks noChangeAspect="1"/>
          </p:cNvPicPr>
          <p:nvPr/>
        </p:nvPicPr>
        <p:blipFill rotWithShape="1">
          <a:blip r:embed="rId2"/>
          <a:srcRect l="9053" t="13542" r="11152" b="6250"/>
          <a:stretch/>
        </p:blipFill>
        <p:spPr>
          <a:xfrm>
            <a:off x="75870" y="0"/>
            <a:ext cx="16180130" cy="9144000"/>
          </a:xfrm>
          <a:prstGeom prst="rect">
            <a:avLst/>
          </a:prstGeom>
        </p:spPr>
      </p:pic>
      <p:sp>
        <p:nvSpPr>
          <p:cNvPr id="7" name="テキスト ボックス 6">
            <a:extLst>
              <a:ext uri="{FF2B5EF4-FFF2-40B4-BE49-F238E27FC236}">
                <a16:creationId xmlns:a16="http://schemas.microsoft.com/office/drawing/2014/main" id="{FA3BC7D5-CA45-1433-5075-766FE73D4672}"/>
              </a:ext>
            </a:extLst>
          </p:cNvPr>
          <p:cNvSpPr txBox="1"/>
          <p:nvPr/>
        </p:nvSpPr>
        <p:spPr>
          <a:xfrm>
            <a:off x="7330159" y="628650"/>
            <a:ext cx="8925841" cy="830997"/>
          </a:xfrm>
          <a:prstGeom prst="rect">
            <a:avLst/>
          </a:prstGeom>
          <a:noFill/>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たった５％しか含まれていません</a:t>
            </a:r>
          </a:p>
        </p:txBody>
      </p:sp>
      <p:sp>
        <p:nvSpPr>
          <p:cNvPr id="2" name="テキスト ボックス 1">
            <a:extLst>
              <a:ext uri="{FF2B5EF4-FFF2-40B4-BE49-F238E27FC236}">
                <a16:creationId xmlns:a16="http://schemas.microsoft.com/office/drawing/2014/main" id="{DAEC6ECE-0230-285C-93F1-6ACC43FD491D}"/>
              </a:ext>
            </a:extLst>
          </p:cNvPr>
          <p:cNvSpPr txBox="1"/>
          <p:nvPr/>
        </p:nvSpPr>
        <p:spPr>
          <a:xfrm>
            <a:off x="3501439" y="8515350"/>
            <a:ext cx="9958175"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ミネラルは生体を構成する主要な</a:t>
            </a:r>
            <a:r>
              <a:rPr kumimoji="1" lang="en-US" altLang="ja-JP" sz="2800" dirty="0">
                <a:latin typeface="BIZ UDPゴシック" panose="020B0400000000000000" pitchFamily="50" charset="-128"/>
                <a:ea typeface="BIZ UDPゴシック" panose="020B0400000000000000" pitchFamily="50" charset="-128"/>
              </a:rPr>
              <a:t>4</a:t>
            </a:r>
            <a:r>
              <a:rPr kumimoji="1" lang="ja-JP" altLang="en-US" sz="2800" dirty="0">
                <a:latin typeface="BIZ UDPゴシック" panose="020B0400000000000000" pitchFamily="50" charset="-128"/>
                <a:ea typeface="BIZ UDPゴシック" panose="020B0400000000000000" pitchFamily="50" charset="-128"/>
              </a:rPr>
              <a:t>元素以外のものの総称です</a:t>
            </a:r>
          </a:p>
        </p:txBody>
      </p:sp>
    </p:spTree>
    <p:extLst>
      <p:ext uri="{BB962C8B-B14F-4D97-AF65-F5344CB8AC3E}">
        <p14:creationId xmlns:p14="http://schemas.microsoft.com/office/powerpoint/2010/main" val="3178184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C09352D-736B-3294-1D09-1BE8621E1D00}"/>
              </a:ext>
            </a:extLst>
          </p:cNvPr>
          <p:cNvSpPr txBox="1"/>
          <p:nvPr/>
        </p:nvSpPr>
        <p:spPr>
          <a:xfrm>
            <a:off x="561985" y="2170362"/>
            <a:ext cx="15694015" cy="6001643"/>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ミネラルは身体の中で作る事ができないため、</a:t>
            </a:r>
            <a:r>
              <a:rPr lang="ja-JP" altLang="en-US" sz="3200" dirty="0">
                <a:solidFill>
                  <a:srgbClr val="0070C0"/>
                </a:solidFill>
                <a:latin typeface="BIZ UDPゴシック" panose="020B0400000000000000" pitchFamily="50" charset="-128"/>
                <a:ea typeface="BIZ UDPゴシック" panose="020B0400000000000000" pitchFamily="50" charset="-128"/>
              </a:rPr>
              <a:t>お野菜やお肉</a:t>
            </a:r>
            <a:r>
              <a:rPr lang="ja-JP" altLang="en-US" sz="3200" dirty="0">
                <a:latin typeface="BIZ UDPゴシック" panose="020B0400000000000000" pitchFamily="50" charset="-128"/>
                <a:ea typeface="BIZ UDPゴシック" panose="020B0400000000000000" pitchFamily="50" charset="-128"/>
              </a:rPr>
              <a:t>から摂るのが</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一般的です。ミネラルは土の中にいてお野菜が自分に必要なミネラルを光合成によって</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吸収・分解して育っていきます。</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私達人間は</a:t>
            </a:r>
            <a:r>
              <a:rPr lang="ja-JP" altLang="en-US" sz="3200" dirty="0">
                <a:solidFill>
                  <a:srgbClr val="0070C0"/>
                </a:solidFill>
                <a:latin typeface="BIZ UDPゴシック" panose="020B0400000000000000" pitchFamily="50" charset="-128"/>
                <a:ea typeface="BIZ UDPゴシック" panose="020B0400000000000000" pitchFamily="50" charset="-128"/>
              </a:rPr>
              <a:t>ミネラルが含まれた野菜</a:t>
            </a:r>
            <a:r>
              <a:rPr lang="ja-JP" altLang="en-US" sz="3200" dirty="0">
                <a:latin typeface="BIZ UDPゴシック" panose="020B0400000000000000" pitchFamily="50" charset="-128"/>
                <a:ea typeface="BIZ UDPゴシック" panose="020B0400000000000000" pitchFamily="50" charset="-128"/>
              </a:rPr>
              <a:t>を食べたり、</a:t>
            </a:r>
            <a:r>
              <a:rPr lang="ja-JP" altLang="en-US" sz="3200" dirty="0">
                <a:solidFill>
                  <a:srgbClr val="0070C0"/>
                </a:solidFill>
                <a:latin typeface="BIZ UDPゴシック" panose="020B0400000000000000" pitchFamily="50" charset="-128"/>
                <a:ea typeface="BIZ UDPゴシック" panose="020B0400000000000000" pitchFamily="50" charset="-128"/>
              </a:rPr>
              <a:t>その野菜を食べた動物のお肉</a:t>
            </a:r>
            <a:r>
              <a:rPr lang="ja-JP" altLang="en-US" sz="3200" dirty="0">
                <a:latin typeface="BIZ UDPゴシック" panose="020B0400000000000000" pitchFamily="50" charset="-128"/>
                <a:ea typeface="BIZ UDPゴシック" panose="020B0400000000000000" pitchFamily="50" charset="-128"/>
              </a:rPr>
              <a:t>を食べる事によってミネラルを得ます。</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この植物から摂れたミネラルを植物性ミネラルと呼ばれています</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ミネラルには</a:t>
            </a:r>
            <a:r>
              <a:rPr lang="ja-JP" altLang="en-US" sz="3200" dirty="0">
                <a:solidFill>
                  <a:srgbClr val="0000FF"/>
                </a:solidFill>
                <a:latin typeface="BIZ UDPゴシック" panose="020B0400000000000000" pitchFamily="50" charset="-128"/>
                <a:ea typeface="BIZ UDPゴシック" panose="020B0400000000000000" pitchFamily="50" charset="-128"/>
              </a:rPr>
              <a:t>鉱物性ミネラル</a:t>
            </a:r>
            <a:r>
              <a:rPr lang="ja-JP" altLang="en-US" sz="3200" dirty="0">
                <a:latin typeface="BIZ UDPゴシック" panose="020B0400000000000000" pitchFamily="50" charset="-128"/>
                <a:ea typeface="BIZ UDPゴシック" panose="020B0400000000000000" pitchFamily="50" charset="-128"/>
              </a:rPr>
              <a:t>もあり、植物が吸収していない状態のミネラルです。</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岩・石灰岩・牡蛎の殻・塩などを粉砕や加工してつくられ、普段食べなじみのないものが多く、</a:t>
            </a:r>
            <a:r>
              <a:rPr lang="ja-JP" altLang="en-US" sz="3200" dirty="0">
                <a:solidFill>
                  <a:srgbClr val="0000FF"/>
                </a:solidFill>
                <a:latin typeface="BIZ UDPゴシック" panose="020B0400000000000000" pitchFamily="50" charset="-128"/>
                <a:ea typeface="BIZ UDPゴシック" panose="020B0400000000000000" pitchFamily="50" charset="-128"/>
              </a:rPr>
              <a:t>植物性ミネラルより粒子が大きいので体内に吸収されにくい</a:t>
            </a:r>
            <a:r>
              <a:rPr lang="ja-JP" altLang="en-US" sz="3200" dirty="0">
                <a:latin typeface="BIZ UDPゴシック" panose="020B0400000000000000" pitchFamily="50" charset="-128"/>
                <a:ea typeface="BIZ UDPゴシック" panose="020B0400000000000000" pitchFamily="50" charset="-128"/>
              </a:rPr>
              <a:t>と言われています。</a:t>
            </a:r>
            <a:endParaRPr lang="en-US" altLang="ja-JP" sz="3200" dirty="0">
              <a:latin typeface="BIZ UDPゴシック" panose="020B0400000000000000" pitchFamily="50" charset="-128"/>
              <a:ea typeface="BIZ UDPゴシック" panose="020B0400000000000000" pitchFamily="50" charset="-128"/>
            </a:endParaRPr>
          </a:p>
          <a:p>
            <a:endParaRPr lang="en-US" altLang="ja-JP" sz="32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8D265BD-EBEF-5AA9-532F-7F582BB43C58}"/>
              </a:ext>
            </a:extLst>
          </p:cNvPr>
          <p:cNvSpPr txBox="1"/>
          <p:nvPr/>
        </p:nvSpPr>
        <p:spPr>
          <a:xfrm>
            <a:off x="0" y="0"/>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ja-JP" altLang="en-US" sz="4800" dirty="0">
                <a:solidFill>
                  <a:srgbClr val="0070C0"/>
                </a:solidFill>
                <a:latin typeface="BIZ UDゴシック" panose="020B0400000000000000" pitchFamily="49" charset="-128"/>
                <a:ea typeface="BIZ UDゴシック" panose="020B0400000000000000" pitchFamily="49" charset="-128"/>
              </a:rPr>
              <a:t>　　　　ミネラルってどうやって摂取するの？</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211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3924C15-786E-41E1-F14F-4EADA21BF4D3}"/>
              </a:ext>
            </a:extLst>
          </p:cNvPr>
          <p:cNvPicPr>
            <a:picLocks noChangeAspect="1"/>
          </p:cNvPicPr>
          <p:nvPr/>
        </p:nvPicPr>
        <p:blipFill rotWithShape="1">
          <a:blip r:embed="rId2"/>
          <a:srcRect l="11882" t="20348" r="26011" b="9884"/>
          <a:stretch/>
        </p:blipFill>
        <p:spPr>
          <a:xfrm>
            <a:off x="5765208" y="1688897"/>
            <a:ext cx="10490792" cy="6625763"/>
          </a:xfrm>
          <a:prstGeom prst="rect">
            <a:avLst/>
          </a:prstGeom>
        </p:spPr>
      </p:pic>
      <p:sp>
        <p:nvSpPr>
          <p:cNvPr id="7" name="テキスト ボックス 6">
            <a:extLst>
              <a:ext uri="{FF2B5EF4-FFF2-40B4-BE49-F238E27FC236}">
                <a16:creationId xmlns:a16="http://schemas.microsoft.com/office/drawing/2014/main" id="{2E721BDB-8D28-17B1-537F-19557EA963E4}"/>
              </a:ext>
            </a:extLst>
          </p:cNvPr>
          <p:cNvSpPr txBox="1"/>
          <p:nvPr/>
        </p:nvSpPr>
        <p:spPr>
          <a:xfrm>
            <a:off x="0" y="-2375"/>
            <a:ext cx="1647825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i="0" dirty="0">
                <a:solidFill>
                  <a:srgbClr val="0070C0"/>
                </a:solidFill>
                <a:effectLst/>
                <a:latin typeface="BIZ UDPゴシック" panose="020B0400000000000000" pitchFamily="50" charset="-128"/>
                <a:ea typeface="BIZ UDPゴシック" panose="020B0400000000000000" pitchFamily="50" charset="-128"/>
              </a:rPr>
              <a:t>増え続ける</a:t>
            </a:r>
            <a:r>
              <a:rPr lang="ja-JP" altLang="en-US" sz="3200" b="1" i="0" dirty="0">
                <a:solidFill>
                  <a:srgbClr val="0070C0"/>
                </a:solidFill>
                <a:effectLst/>
                <a:latin typeface="BIZ UDPゴシック" panose="020B0400000000000000" pitchFamily="50" charset="-128"/>
                <a:ea typeface="BIZ UDPゴシック" panose="020B0400000000000000" pitchFamily="50" charset="-128"/>
                <a:hlinkClick r:id="rId3"/>
              </a:rPr>
              <a:t>ガン</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B471F2E6-60C1-4974-90DE-5501E109C7AF}"/>
              </a:ext>
            </a:extLst>
          </p:cNvPr>
          <p:cNvPicPr>
            <a:picLocks noChangeAspect="1"/>
          </p:cNvPicPr>
          <p:nvPr/>
        </p:nvPicPr>
        <p:blipFill rotWithShape="1">
          <a:blip r:embed="rId4"/>
          <a:srcRect l="38196" t="13953" r="23069" b="13662"/>
          <a:stretch/>
        </p:blipFill>
        <p:spPr>
          <a:xfrm>
            <a:off x="0" y="1169582"/>
            <a:ext cx="6800737" cy="7145078"/>
          </a:xfrm>
          <a:prstGeom prst="rect">
            <a:avLst/>
          </a:prstGeom>
        </p:spPr>
      </p:pic>
      <p:sp>
        <p:nvSpPr>
          <p:cNvPr id="10" name="テキスト ボックス 9">
            <a:extLst>
              <a:ext uri="{FF2B5EF4-FFF2-40B4-BE49-F238E27FC236}">
                <a16:creationId xmlns:a16="http://schemas.microsoft.com/office/drawing/2014/main" id="{E590A9DC-3CEC-504B-335D-FC9E47BCA39E}"/>
              </a:ext>
            </a:extLst>
          </p:cNvPr>
          <p:cNvSpPr txBox="1"/>
          <p:nvPr/>
        </p:nvSpPr>
        <p:spPr>
          <a:xfrm>
            <a:off x="14832653" y="1690079"/>
            <a:ext cx="1423347" cy="646331"/>
          </a:xfrm>
          <a:prstGeom prst="rect">
            <a:avLst/>
          </a:prstGeom>
          <a:solidFill>
            <a:schemeClr val="bg1"/>
          </a:solid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rPr>
              <a:t>悪性新生物</a:t>
            </a:r>
            <a:endParaRPr lang="en-US" altLang="ja-JP" dirty="0">
              <a:latin typeface="BIZ UDPゴシック" panose="020B0400000000000000" pitchFamily="50" charset="-128"/>
              <a:ea typeface="BIZ UDPゴシック" panose="020B0400000000000000" pitchFamily="50" charset="-128"/>
            </a:endParaRPr>
          </a:p>
          <a:p>
            <a:pPr algn="ctr"/>
            <a:r>
              <a:rPr lang="ja-JP" altLang="en-US" i="0" dirty="0">
                <a:effectLst/>
                <a:latin typeface="BIZ UDPゴシック" panose="020B0400000000000000" pitchFamily="50" charset="-128"/>
                <a:ea typeface="BIZ UDPゴシック" panose="020B0400000000000000" pitchFamily="50" charset="-128"/>
              </a:rPr>
              <a:t>（腫瘍）</a:t>
            </a:r>
            <a:endParaRPr lang="en-US" altLang="ja-JP" i="0" dirty="0">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7A363B-FD21-86D7-8D2F-A961CA3E58F7}"/>
              </a:ext>
            </a:extLst>
          </p:cNvPr>
          <p:cNvSpPr txBox="1"/>
          <p:nvPr/>
        </p:nvSpPr>
        <p:spPr>
          <a:xfrm>
            <a:off x="14160500" y="4030677"/>
            <a:ext cx="2095500" cy="646331"/>
          </a:xfrm>
          <a:prstGeom prst="rect">
            <a:avLst/>
          </a:prstGeom>
          <a:solidFill>
            <a:schemeClr val="bg1"/>
          </a:solidFill>
        </p:spPr>
        <p:txBody>
          <a:bodyPr wrap="square">
            <a:spAutoFit/>
          </a:bodyPr>
          <a:lstStyle/>
          <a:p>
            <a:pPr algn="ctr"/>
            <a:r>
              <a:rPr lang="ja-JP" altLang="en-US" i="0" dirty="0">
                <a:effectLst/>
                <a:latin typeface="BIZ UDPゴシック" panose="020B0400000000000000" pitchFamily="50" charset="-128"/>
                <a:ea typeface="BIZ UDPゴシック" panose="020B0400000000000000" pitchFamily="50" charset="-128"/>
              </a:rPr>
              <a:t>心疾患</a:t>
            </a:r>
            <a:endParaRPr lang="en-US" altLang="ja-JP" i="0" dirty="0">
              <a:effectLst/>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（高血圧を除く）</a:t>
            </a:r>
            <a:endParaRPr lang="en-US" altLang="ja-JP"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EB8EFC4-CDF1-6E57-6301-D4FEA94A39F7}"/>
              </a:ext>
            </a:extLst>
          </p:cNvPr>
          <p:cNvSpPr txBox="1"/>
          <p:nvPr/>
        </p:nvSpPr>
        <p:spPr>
          <a:xfrm>
            <a:off x="14832652" y="5955776"/>
            <a:ext cx="1423347" cy="830997"/>
          </a:xfrm>
          <a:prstGeom prst="rect">
            <a:avLst/>
          </a:prstGeom>
          <a:solidFill>
            <a:schemeClr val="bg1"/>
          </a:solidFill>
        </p:spPr>
        <p:txBody>
          <a:bodyPr wrap="square">
            <a:spAutoFit/>
          </a:bodyPr>
          <a:lstStyle/>
          <a:p>
            <a:pPr algn="ctr"/>
            <a:r>
              <a:rPr lang="ja-JP" altLang="en-US" sz="1600" i="0" dirty="0">
                <a:effectLst/>
                <a:latin typeface="BIZ UDPゴシック" panose="020B0400000000000000" pitchFamily="50" charset="-128"/>
                <a:ea typeface="BIZ UDPゴシック" panose="020B0400000000000000" pitchFamily="50" charset="-128"/>
              </a:rPr>
              <a:t>老衰</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脳血管疾患</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肺炎</a:t>
            </a:r>
            <a:endParaRPr lang="en-US" altLang="ja-JP" sz="1600" i="0" dirty="0">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9A4E1ED-1084-C6A8-369F-853A4A777759}"/>
              </a:ext>
            </a:extLst>
          </p:cNvPr>
          <p:cNvSpPr txBox="1"/>
          <p:nvPr/>
        </p:nvSpPr>
        <p:spPr>
          <a:xfrm>
            <a:off x="14880382" y="7018788"/>
            <a:ext cx="1423347" cy="1077218"/>
          </a:xfrm>
          <a:prstGeom prst="rect">
            <a:avLst/>
          </a:prstGeom>
          <a:solidFill>
            <a:schemeClr val="bg1"/>
          </a:solidFill>
        </p:spPr>
        <p:txBody>
          <a:bodyPr wrap="square">
            <a:spAutoFit/>
          </a:bodyPr>
          <a:lstStyle/>
          <a:p>
            <a:pPr algn="ctr"/>
            <a:r>
              <a:rPr lang="ja-JP" altLang="en-US" sz="1600" i="0" dirty="0">
                <a:effectLst/>
                <a:latin typeface="BIZ UDPゴシック" panose="020B0400000000000000" pitchFamily="50" charset="-128"/>
                <a:ea typeface="BIZ UDPゴシック" panose="020B0400000000000000" pitchFamily="50" charset="-128"/>
              </a:rPr>
              <a:t>不慮の事故</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自殺</a:t>
            </a:r>
            <a:endParaRPr lang="en-US" altLang="ja-JP" sz="1600" i="0" dirty="0">
              <a:effectLst/>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肝疾患</a:t>
            </a:r>
            <a:endParaRPr lang="en-US" altLang="ja-JP" sz="1600" dirty="0">
              <a:latin typeface="BIZ UDPゴシック" panose="020B0400000000000000" pitchFamily="50" charset="-128"/>
              <a:ea typeface="BIZ UDPゴシック" panose="020B0400000000000000" pitchFamily="50" charset="-128"/>
            </a:endParaRPr>
          </a:p>
          <a:p>
            <a:pPr algn="ctr"/>
            <a:r>
              <a:rPr lang="ja-JP" altLang="en-US" sz="1600" i="0" dirty="0">
                <a:effectLst/>
                <a:latin typeface="BIZ UDPゴシック" panose="020B0400000000000000" pitchFamily="50" charset="-128"/>
                <a:ea typeface="BIZ UDPゴシック" panose="020B0400000000000000" pitchFamily="50" charset="-128"/>
              </a:rPr>
              <a:t>結核</a:t>
            </a:r>
            <a:endParaRPr lang="en-US" altLang="ja-JP" sz="1600" i="0" dirty="0">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E258FD3-B375-A21D-B8BC-0760B0B33E6C}"/>
              </a:ext>
            </a:extLst>
          </p:cNvPr>
          <p:cNvSpPr txBox="1"/>
          <p:nvPr/>
        </p:nvSpPr>
        <p:spPr>
          <a:xfrm>
            <a:off x="8915104" y="3984335"/>
            <a:ext cx="2095500" cy="369332"/>
          </a:xfrm>
          <a:prstGeom prst="rect">
            <a:avLst/>
          </a:prstGeom>
          <a:solidFill>
            <a:schemeClr val="bg1"/>
          </a:solid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rPr>
              <a:t>脳血管疾患</a:t>
            </a:r>
            <a:endParaRPr lang="en-US" altLang="ja-JP" i="0" dirty="0">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1BE6F3D-3C63-4E86-4BD8-3A4F2FDFA515}"/>
              </a:ext>
            </a:extLst>
          </p:cNvPr>
          <p:cNvSpPr txBox="1"/>
          <p:nvPr/>
        </p:nvSpPr>
        <p:spPr>
          <a:xfrm>
            <a:off x="6643082" y="8314660"/>
            <a:ext cx="64633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昭和</a:t>
            </a:r>
          </a:p>
        </p:txBody>
      </p:sp>
      <p:sp>
        <p:nvSpPr>
          <p:cNvPr id="4" name="テキスト ボックス 3">
            <a:extLst>
              <a:ext uri="{FF2B5EF4-FFF2-40B4-BE49-F238E27FC236}">
                <a16:creationId xmlns:a16="http://schemas.microsoft.com/office/drawing/2014/main" id="{8811F72D-7081-222F-BF90-4024F10DC121}"/>
              </a:ext>
            </a:extLst>
          </p:cNvPr>
          <p:cNvSpPr txBox="1"/>
          <p:nvPr/>
        </p:nvSpPr>
        <p:spPr>
          <a:xfrm>
            <a:off x="11126375" y="8314660"/>
            <a:ext cx="64633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平成</a:t>
            </a:r>
          </a:p>
        </p:txBody>
      </p:sp>
      <p:sp>
        <p:nvSpPr>
          <p:cNvPr id="5" name="テキスト ボックス 4">
            <a:extLst>
              <a:ext uri="{FF2B5EF4-FFF2-40B4-BE49-F238E27FC236}">
                <a16:creationId xmlns:a16="http://schemas.microsoft.com/office/drawing/2014/main" id="{552B1214-8B11-A4AB-B21C-66B7091E5057}"/>
              </a:ext>
            </a:extLst>
          </p:cNvPr>
          <p:cNvSpPr txBox="1"/>
          <p:nvPr/>
        </p:nvSpPr>
        <p:spPr>
          <a:xfrm>
            <a:off x="6642184" y="8036159"/>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22</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BDBE91B-8FC9-E107-657D-5E9B2BC8259D}"/>
              </a:ext>
            </a:extLst>
          </p:cNvPr>
          <p:cNvSpPr txBox="1"/>
          <p:nvPr/>
        </p:nvSpPr>
        <p:spPr>
          <a:xfrm>
            <a:off x="7481927" y="8082316"/>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30</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FE79C2E-DCB4-AD08-D041-EAF851576B46}"/>
              </a:ext>
            </a:extLst>
          </p:cNvPr>
          <p:cNvSpPr txBox="1"/>
          <p:nvPr/>
        </p:nvSpPr>
        <p:spPr>
          <a:xfrm>
            <a:off x="8662325" y="8036159"/>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40</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6A86E89-9388-C761-C93D-5E62695C7052}"/>
              </a:ext>
            </a:extLst>
          </p:cNvPr>
          <p:cNvSpPr txBox="1"/>
          <p:nvPr/>
        </p:nvSpPr>
        <p:spPr>
          <a:xfrm>
            <a:off x="9842723" y="8060744"/>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50</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2E44D7D-00DC-8C2C-CF9A-D6F6DA4AD29F}"/>
              </a:ext>
            </a:extLst>
          </p:cNvPr>
          <p:cNvSpPr txBox="1"/>
          <p:nvPr/>
        </p:nvSpPr>
        <p:spPr>
          <a:xfrm>
            <a:off x="10977215" y="8060744"/>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60</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DC728B58-3499-17EA-F8A0-85DF941C4246}"/>
              </a:ext>
            </a:extLst>
          </p:cNvPr>
          <p:cNvSpPr txBox="1"/>
          <p:nvPr/>
        </p:nvSpPr>
        <p:spPr>
          <a:xfrm>
            <a:off x="11599118" y="8059988"/>
            <a:ext cx="301686"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2</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0DE45F1D-6F16-ECD4-C64E-6632B9056526}"/>
              </a:ext>
            </a:extLst>
          </p:cNvPr>
          <p:cNvSpPr txBox="1"/>
          <p:nvPr/>
        </p:nvSpPr>
        <p:spPr>
          <a:xfrm>
            <a:off x="12163067" y="8048824"/>
            <a:ext cx="301686"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7</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AFE75437-801E-2920-4DFC-1458E9EDCA07}"/>
              </a:ext>
            </a:extLst>
          </p:cNvPr>
          <p:cNvSpPr txBox="1"/>
          <p:nvPr/>
        </p:nvSpPr>
        <p:spPr>
          <a:xfrm>
            <a:off x="13390842" y="8059988"/>
            <a:ext cx="397866"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17</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B16427F8-0F93-EB8A-3458-AF436AF77A74}"/>
              </a:ext>
            </a:extLst>
          </p:cNvPr>
          <p:cNvSpPr txBox="1"/>
          <p:nvPr/>
        </p:nvSpPr>
        <p:spPr>
          <a:xfrm>
            <a:off x="14459676" y="8059988"/>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27</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F268A3-74B2-7199-D526-5AA56F1723A7}"/>
              </a:ext>
            </a:extLst>
          </p:cNvPr>
          <p:cNvSpPr txBox="1"/>
          <p:nvPr/>
        </p:nvSpPr>
        <p:spPr>
          <a:xfrm>
            <a:off x="14756241" y="8059988"/>
            <a:ext cx="418704" cy="276999"/>
          </a:xfrm>
          <a:prstGeom prst="rect">
            <a:avLst/>
          </a:prstGeom>
          <a:solidFill>
            <a:schemeClr val="bg1"/>
          </a:solid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30</a:t>
            </a:r>
            <a:endParaRPr kumimoji="1"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55353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52A50F-55D8-083E-1B1A-5DE26274104B}"/>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C6568388-F51D-AD46-73A9-D5A92A4DA7EA}"/>
              </a:ext>
            </a:extLst>
          </p:cNvPr>
          <p:cNvPicPr>
            <a:picLocks noChangeAspect="1"/>
          </p:cNvPicPr>
          <p:nvPr/>
        </p:nvPicPr>
        <p:blipFill rotWithShape="1">
          <a:blip r:embed="rId2"/>
          <a:srcRect l="9199" t="13542" r="10127" b="6250"/>
          <a:stretch/>
        </p:blipFill>
        <p:spPr>
          <a:xfrm>
            <a:off x="0" y="0"/>
            <a:ext cx="16358260" cy="9144000"/>
          </a:xfrm>
          <a:prstGeom prst="rect">
            <a:avLst/>
          </a:prstGeom>
        </p:spPr>
      </p:pic>
    </p:spTree>
    <p:extLst>
      <p:ext uri="{BB962C8B-B14F-4D97-AF65-F5344CB8AC3E}">
        <p14:creationId xmlns:p14="http://schemas.microsoft.com/office/powerpoint/2010/main" val="1955977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9AD0EAF-0B89-0891-ADCA-AAD9E15339FD}"/>
              </a:ext>
            </a:extLst>
          </p:cNvPr>
          <p:cNvSpPr txBox="1"/>
          <p:nvPr/>
        </p:nvSpPr>
        <p:spPr>
          <a:xfrm>
            <a:off x="272137" y="1116640"/>
            <a:ext cx="15983863" cy="827919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以下抜粋</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何百万エーカーの土地で工作されている</a:t>
            </a:r>
            <a:r>
              <a:rPr kumimoji="1" lang="ja-JP" altLang="en-US" sz="2800" dirty="0">
                <a:solidFill>
                  <a:srgbClr val="0070C0"/>
                </a:solidFill>
                <a:latin typeface="BIZ UDPゴシック" panose="020B0400000000000000" pitchFamily="50" charset="-128"/>
                <a:ea typeface="BIZ UDPゴシック" panose="020B0400000000000000" pitchFamily="50" charset="-128"/>
              </a:rPr>
              <a:t>野菜、果物、穀類には</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ある一定のミネラルは含まれておらず</a:t>
            </a:r>
            <a:r>
              <a:rPr kumimoji="1" lang="ja-JP" altLang="en-US" sz="2800" dirty="0">
                <a:latin typeface="BIZ UDPゴシック" panose="020B0400000000000000" pitchFamily="50" charset="-128"/>
                <a:ea typeface="BIZ UDPゴシック" panose="020B0400000000000000" pitchFamily="50" charset="-128"/>
              </a:rPr>
              <a:t>、それを食べたとしても我々は</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その栄養を摂る事はできない。</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食べ物の価値には大きな開きがある。あるものは、食べ物としての価値がないほどである。</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明白な事実として、タンパク質や、糖質、脂質、ビタミンよりも</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solidFill>
                  <a:srgbClr val="0070C0"/>
                </a:solidFill>
                <a:latin typeface="BIZ UDPゴシック" panose="020B0400000000000000" pitchFamily="50" charset="-128"/>
                <a:ea typeface="BIZ UDPゴシック" panose="020B0400000000000000" pitchFamily="50" charset="-128"/>
              </a:rPr>
              <a:t>わたしたちの健康はより直接的にミネラルによって支配左右されているのである。</a:t>
            </a:r>
            <a:endParaRPr kumimoji="1" lang="en-US" altLang="ja-JP" sz="2800"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latin typeface="BIZ UDゴシック" panose="020B0400000000000000" pitchFamily="49" charset="-128"/>
                <a:ea typeface="BIZ UDゴシック" panose="020B0400000000000000" pitchFamily="49" charset="-128"/>
              </a:rPr>
              <a:t>自然界からミネラルを摂取する事が出来ないから試みても成功したといえない。</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鉱物性ミネラルと呼ばれ、自然界植物性ミネラルと比較すると</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サイズ、帯電、吸収率が異なる性質だった。</a:t>
            </a:r>
            <a:endParaRPr lang="en-US" altLang="ja-JP" sz="2800" dirty="0">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a:p>
            <a:r>
              <a:rPr lang="ja-JP" altLang="en-US" sz="2800" dirty="0">
                <a:solidFill>
                  <a:srgbClr val="0070C0"/>
                </a:solidFill>
                <a:latin typeface="BIZ UDゴシック" panose="020B0400000000000000" pitchFamily="49" charset="-128"/>
                <a:ea typeface="BIZ UDゴシック" panose="020B0400000000000000" pitchFamily="49" charset="-128"/>
              </a:rPr>
              <a:t>人類の叡智を結集しても人間の力では自然界から採れるミネラルを作る事はできなかった。</a:t>
            </a:r>
            <a:endParaRPr lang="en-US" altLang="ja-JP" sz="2800" dirty="0">
              <a:solidFill>
                <a:srgbClr val="0070C0"/>
              </a:solidFill>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大地、水、空気に次ぎ第四の財産をいわれている。</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アメリカ文書でも</a:t>
            </a:r>
            <a:r>
              <a:rPr lang="ja-JP" altLang="en-US" sz="2800" dirty="0">
                <a:solidFill>
                  <a:srgbClr val="0070C0"/>
                </a:solidFill>
                <a:latin typeface="BIZ UDゴシック" panose="020B0400000000000000" pitchFamily="49" charset="-128"/>
                <a:ea typeface="BIZ UDゴシック" panose="020B0400000000000000" pitchFamily="49" charset="-128"/>
              </a:rPr>
              <a:t>植物性ミネラルが不足すると確実に病気になり、命を縮めるといわれています。</a:t>
            </a:r>
            <a:endParaRPr lang="en-US" altLang="ja-JP" sz="2800" dirty="0">
              <a:solidFill>
                <a:srgbClr val="0070C0"/>
              </a:solidFill>
              <a:latin typeface="BIZ UDゴシック" panose="020B0400000000000000" pitchFamily="49" charset="-128"/>
              <a:ea typeface="BIZ UDゴシック" panose="020B0400000000000000" pitchFamily="49" charset="-128"/>
            </a:endParaRPr>
          </a:p>
          <a:p>
            <a:endParaRPr kumimoji="1" lang="en-US" altLang="ja-JP" sz="2800" dirty="0">
              <a:solidFill>
                <a:srgbClr val="FF0000"/>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7B1F58B-7C43-6A11-92BC-152D66EE6CAE}"/>
              </a:ext>
            </a:extLst>
          </p:cNvPr>
          <p:cNvSpPr txBox="1"/>
          <p:nvPr/>
        </p:nvSpPr>
        <p:spPr>
          <a:xfrm>
            <a:off x="201839" y="126983"/>
            <a:ext cx="15852321"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ja-JP" altLang="en-US" sz="4800" dirty="0">
                <a:solidFill>
                  <a:srgbClr val="0070C0"/>
                </a:solidFill>
                <a:latin typeface="BIZ UDゴシック" panose="020B0400000000000000" pitchFamily="49" charset="-128"/>
                <a:ea typeface="BIZ UDゴシック" panose="020B0400000000000000" pitchFamily="49" charset="-128"/>
              </a:rPr>
              <a:t>　　　　アメリカ上院議員文書　第２６４号</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20592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EBE0D1-8D19-EDDB-1245-5DB1C50A68B6}"/>
              </a:ext>
            </a:extLst>
          </p:cNvPr>
          <p:cNvSpPr>
            <a:spLocks noGrp="1"/>
          </p:cNvSpPr>
          <p:nvPr>
            <p:ph type="title"/>
          </p:nvPr>
        </p:nvSpPr>
        <p:spPr/>
        <p:txBody>
          <a:bodyPr/>
          <a:lstStyle/>
          <a:p>
            <a:endParaRPr kumimoji="1" lang="ja-JP" altLang="en-US"/>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FF77D985-6CBE-C6BC-8530-935E6581475C}"/>
              </a:ext>
            </a:extLst>
          </p:cNvPr>
          <p:cNvPicPr>
            <a:picLocks noChangeAspect="1"/>
          </p:cNvPicPr>
          <p:nvPr/>
        </p:nvPicPr>
        <p:blipFill rotWithShape="1">
          <a:blip r:embed="rId2">
            <a:extLst>
              <a:ext uri="{28A0092B-C50C-407E-A947-70E740481C1C}">
                <a14:useLocalDpi xmlns:a14="http://schemas.microsoft.com/office/drawing/2010/main" val="0"/>
              </a:ext>
            </a:extLst>
          </a:blip>
          <a:srcRect l="822" t="37208" r="1104" b="37292"/>
          <a:stretch/>
        </p:blipFill>
        <p:spPr>
          <a:xfrm>
            <a:off x="0" y="-1"/>
            <a:ext cx="16256000" cy="9150083"/>
          </a:xfrm>
          <a:prstGeom prst="rect">
            <a:avLst/>
          </a:prstGeom>
        </p:spPr>
      </p:pic>
      <p:sp>
        <p:nvSpPr>
          <p:cNvPr id="3" name="テキスト ボックス 2">
            <a:extLst>
              <a:ext uri="{FF2B5EF4-FFF2-40B4-BE49-F238E27FC236}">
                <a16:creationId xmlns:a16="http://schemas.microsoft.com/office/drawing/2014/main" id="{12E5CF9D-1B8A-FF02-174D-503692A5A9BF}"/>
              </a:ext>
            </a:extLst>
          </p:cNvPr>
          <p:cNvSpPr txBox="1"/>
          <p:nvPr/>
        </p:nvSpPr>
        <p:spPr>
          <a:xfrm>
            <a:off x="5030631" y="7334250"/>
            <a:ext cx="5681363" cy="830997"/>
          </a:xfrm>
          <a:prstGeom prst="rect">
            <a:avLst/>
          </a:prstGeom>
          <a:noFill/>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大切な栄養素なのに</a:t>
            </a:r>
          </a:p>
        </p:txBody>
      </p:sp>
      <p:sp>
        <p:nvSpPr>
          <p:cNvPr id="5" name="正方形/長方形 4">
            <a:extLst>
              <a:ext uri="{FF2B5EF4-FFF2-40B4-BE49-F238E27FC236}">
                <a16:creationId xmlns:a16="http://schemas.microsoft.com/office/drawing/2014/main" id="{E7C43A8C-D1F5-3639-8714-26DA4BB9924A}"/>
              </a:ext>
            </a:extLst>
          </p:cNvPr>
          <p:cNvSpPr/>
          <p:nvPr/>
        </p:nvSpPr>
        <p:spPr>
          <a:xfrm>
            <a:off x="0" y="0"/>
            <a:ext cx="3448050" cy="895350"/>
          </a:xfrm>
          <a:prstGeom prst="rect">
            <a:avLst/>
          </a:prstGeom>
          <a:solidFill>
            <a:srgbClr val="F596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67DD7DC-B4FB-BB4A-11C3-F50845CF107A}"/>
              </a:ext>
            </a:extLst>
          </p:cNvPr>
          <p:cNvSpPr/>
          <p:nvPr/>
        </p:nvSpPr>
        <p:spPr>
          <a:xfrm>
            <a:off x="6515100" y="3086100"/>
            <a:ext cx="3238500" cy="326331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387D1B5B-FF7F-037B-4A1E-D7B743D97598}"/>
              </a:ext>
            </a:extLst>
          </p:cNvPr>
          <p:cNvCxnSpPr>
            <a:stCxn id="4" idx="0"/>
          </p:cNvCxnSpPr>
          <p:nvPr/>
        </p:nvCxnSpPr>
        <p:spPr>
          <a:xfrm>
            <a:off x="8128000" y="-1"/>
            <a:ext cx="8128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DE649BF-0054-9DAC-535B-BB3A4D1FD50C}"/>
              </a:ext>
            </a:extLst>
          </p:cNvPr>
          <p:cNvCxnSpPr>
            <a:cxnSpLocks/>
            <a:endCxn id="4" idx="3"/>
          </p:cNvCxnSpPr>
          <p:nvPr/>
        </p:nvCxnSpPr>
        <p:spPr>
          <a:xfrm>
            <a:off x="16256000" y="0"/>
            <a:ext cx="0" cy="45750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61F4F7F-EEFF-2F2D-931B-70F495A921A5}"/>
              </a:ext>
            </a:extLst>
          </p:cNvPr>
          <p:cNvCxnSpPr>
            <a:cxnSpLocks/>
          </p:cNvCxnSpPr>
          <p:nvPr/>
        </p:nvCxnSpPr>
        <p:spPr>
          <a:xfrm>
            <a:off x="9753600" y="4541771"/>
            <a:ext cx="6515100" cy="302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68E7777-A743-C834-C342-7038B25F0DDA}"/>
              </a:ext>
            </a:extLst>
          </p:cNvPr>
          <p:cNvCxnSpPr>
            <a:cxnSpLocks/>
            <a:stCxn id="6" idx="0"/>
          </p:cNvCxnSpPr>
          <p:nvPr/>
        </p:nvCxnSpPr>
        <p:spPr>
          <a:xfrm flipH="1" flipV="1">
            <a:off x="8128000" y="0"/>
            <a:ext cx="6350" cy="3086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663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D765CADA-85A5-8CFB-995F-003619A8D1DB}"/>
              </a:ext>
            </a:extLst>
          </p:cNvPr>
          <p:cNvPicPr>
            <a:picLocks noChangeAspect="1"/>
          </p:cNvPicPr>
          <p:nvPr/>
        </p:nvPicPr>
        <p:blipFill rotWithShape="1">
          <a:blip r:embed="rId2">
            <a:extLst>
              <a:ext uri="{28A0092B-C50C-407E-A947-70E740481C1C}">
                <a14:useLocalDpi xmlns:a14="http://schemas.microsoft.com/office/drawing/2010/main" val="0"/>
              </a:ext>
            </a:extLst>
          </a:blip>
          <a:srcRect t="34269" b="1"/>
          <a:stretch/>
        </p:blipFill>
        <p:spPr>
          <a:xfrm>
            <a:off x="504723" y="867587"/>
            <a:ext cx="15751277" cy="5074814"/>
          </a:xfrm>
          <a:prstGeom prst="rect">
            <a:avLst/>
          </a:prstGeom>
        </p:spPr>
      </p:pic>
      <p:sp>
        <p:nvSpPr>
          <p:cNvPr id="4" name="テキスト ボックス 3">
            <a:extLst>
              <a:ext uri="{FF2B5EF4-FFF2-40B4-BE49-F238E27FC236}">
                <a16:creationId xmlns:a16="http://schemas.microsoft.com/office/drawing/2014/main" id="{962F2B40-E69E-4B7B-F4C2-817FCBC20F76}"/>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Pゴシック" panose="020B0400000000000000" pitchFamily="50" charset="-128"/>
                <a:ea typeface="BIZ UDPゴシック" panose="020B0400000000000000" pitchFamily="50" charset="-128"/>
              </a:rPr>
              <a:t>ビタミン・ミネラルとは？　５大栄養素の２つ</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8C59511-9FE3-5D52-B497-FD983490C8EC}"/>
              </a:ext>
            </a:extLst>
          </p:cNvPr>
          <p:cNvSpPr txBox="1"/>
          <p:nvPr/>
        </p:nvSpPr>
        <p:spPr>
          <a:xfrm>
            <a:off x="294667" y="5045743"/>
            <a:ext cx="7510389" cy="3539430"/>
          </a:xfrm>
          <a:prstGeom prst="rect">
            <a:avLst/>
          </a:prstGeom>
          <a:noFill/>
        </p:spPr>
        <p:txBody>
          <a:bodyPr wrap="none" rtlCol="0">
            <a:spAutoFit/>
          </a:bodyPr>
          <a:lstStyle/>
          <a:p>
            <a:r>
              <a:rPr kumimoji="1" lang="ja-JP" altLang="en-US" sz="2800" b="1" dirty="0">
                <a:latin typeface="BIZ UDPゴシック" panose="020B0400000000000000" pitchFamily="50" charset="-128"/>
                <a:ea typeface="BIZ UDPゴシック" panose="020B0400000000000000" pitchFamily="50" charset="-128"/>
              </a:rPr>
              <a:t>ビタミン</a:t>
            </a:r>
            <a:r>
              <a:rPr kumimoji="1" lang="en-US" altLang="ja-JP" sz="2800" b="1" dirty="0">
                <a:latin typeface="BIZ UDPゴシック" panose="020B0400000000000000" pitchFamily="50" charset="-128"/>
                <a:ea typeface="BIZ UDPゴシック" panose="020B0400000000000000" pitchFamily="50" charset="-128"/>
              </a:rPr>
              <a:t>K</a:t>
            </a:r>
            <a:r>
              <a:rPr kumimoji="1" lang="ja-JP" altLang="en-US" sz="2800" b="1" dirty="0">
                <a:latin typeface="BIZ UDPゴシック" panose="020B0400000000000000" pitchFamily="50" charset="-128"/>
                <a:ea typeface="BIZ UDPゴシック" panose="020B0400000000000000" pitchFamily="50" charset="-128"/>
              </a:rPr>
              <a:t>（腸の中にいる）と</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ビタミン</a:t>
            </a:r>
            <a:r>
              <a:rPr kumimoji="1" lang="en-US" altLang="ja-JP" sz="2800" b="1" dirty="0">
                <a:latin typeface="BIZ UDPゴシック" panose="020B0400000000000000" pitchFamily="50" charset="-128"/>
                <a:ea typeface="BIZ UDPゴシック" panose="020B0400000000000000" pitchFamily="50" charset="-128"/>
              </a:rPr>
              <a:t>D</a:t>
            </a:r>
            <a:r>
              <a:rPr kumimoji="1" lang="ja-JP" altLang="en-US" sz="2800" b="1" dirty="0">
                <a:latin typeface="BIZ UDPゴシック" panose="020B0400000000000000" pitchFamily="50" charset="-128"/>
                <a:ea typeface="BIZ UDPゴシック" panose="020B0400000000000000" pitchFamily="50" charset="-128"/>
              </a:rPr>
              <a:t>（太陽）しか体内合成できない</a:t>
            </a:r>
            <a:endParaRPr kumimoji="1" lang="en-US" altLang="ja-JP" sz="2800" b="1" dirty="0">
              <a:latin typeface="BIZ UDPゴシック" panose="020B0400000000000000" pitchFamily="50" charset="-128"/>
              <a:ea typeface="BIZ UDPゴシック" panose="020B0400000000000000" pitchFamily="50" charset="-128"/>
            </a:endParaRPr>
          </a:p>
          <a:p>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ビタミンとミネラルを摂っていないと</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体が錆び続ける。</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アレルギー、更年期、かさつき</a:t>
            </a:r>
            <a:endParaRPr kumimoji="1" lang="en-US" altLang="ja-JP" sz="2800" b="1" dirty="0">
              <a:latin typeface="BIZ UDPゴシック" panose="020B0400000000000000" pitchFamily="50" charset="-128"/>
              <a:ea typeface="BIZ UDPゴシック" panose="020B0400000000000000" pitchFamily="50" charset="-128"/>
            </a:endParaRPr>
          </a:p>
          <a:p>
            <a:r>
              <a:rPr kumimoji="1" lang="en-US" altLang="ja-JP" sz="2800" b="1" dirty="0">
                <a:latin typeface="BIZ UDPゴシック" panose="020B0400000000000000" pitchFamily="50" charset="-128"/>
                <a:ea typeface="BIZ UDPゴシック" panose="020B0400000000000000" pitchFamily="50" charset="-128"/>
              </a:rPr>
              <a:t>PH</a:t>
            </a:r>
            <a:r>
              <a:rPr kumimoji="1" lang="ja-JP" altLang="en-US" sz="2800" b="1" dirty="0">
                <a:latin typeface="BIZ UDPゴシック" panose="020B0400000000000000" pitchFamily="50" charset="-128"/>
                <a:ea typeface="BIZ UDPゴシック" panose="020B0400000000000000" pitchFamily="50" charset="-128"/>
              </a:rPr>
              <a:t>バランス、活性酸素のケアができなくなる</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錆び続けるのを止めるのがビタミンとミネラル</a:t>
            </a:r>
          </a:p>
        </p:txBody>
      </p:sp>
      <p:sp>
        <p:nvSpPr>
          <p:cNvPr id="6" name="テキスト ボックス 5">
            <a:extLst>
              <a:ext uri="{FF2B5EF4-FFF2-40B4-BE49-F238E27FC236}">
                <a16:creationId xmlns:a16="http://schemas.microsoft.com/office/drawing/2014/main" id="{5C97D1B5-6CD8-0F2F-D997-E430E4627852}"/>
              </a:ext>
            </a:extLst>
          </p:cNvPr>
          <p:cNvSpPr txBox="1"/>
          <p:nvPr/>
        </p:nvSpPr>
        <p:spPr>
          <a:xfrm>
            <a:off x="9356913" y="-1676208"/>
            <a:ext cx="5742278" cy="523220"/>
          </a:xfrm>
          <a:prstGeom prst="rect">
            <a:avLst/>
          </a:prstGeom>
          <a:noFill/>
        </p:spPr>
        <p:txBody>
          <a:bodyPr wrap="none" rtlCol="0">
            <a:spAutoFit/>
          </a:bodyPr>
          <a:lstStyle/>
          <a:p>
            <a:r>
              <a:rPr kumimoji="1" lang="ja-JP" altLang="en-US" sz="2800" b="1" dirty="0">
                <a:latin typeface="BIZ UDPゴシック" panose="020B0400000000000000" pitchFamily="50" charset="-128"/>
                <a:ea typeface="BIZ UDPゴシック" panose="020B0400000000000000" pitchFamily="50" charset="-128"/>
              </a:rPr>
              <a:t>ビタミンはエネルギーになる栄養素</a:t>
            </a:r>
          </a:p>
        </p:txBody>
      </p:sp>
      <p:sp>
        <p:nvSpPr>
          <p:cNvPr id="7" name="テキスト ボックス 6">
            <a:extLst>
              <a:ext uri="{FF2B5EF4-FFF2-40B4-BE49-F238E27FC236}">
                <a16:creationId xmlns:a16="http://schemas.microsoft.com/office/drawing/2014/main" id="{5A2FD23C-4404-68FE-0945-0444B8635394}"/>
              </a:ext>
            </a:extLst>
          </p:cNvPr>
          <p:cNvSpPr txBox="1"/>
          <p:nvPr/>
        </p:nvSpPr>
        <p:spPr>
          <a:xfrm>
            <a:off x="8127999" y="5907517"/>
            <a:ext cx="7423827" cy="2677656"/>
          </a:xfrm>
          <a:prstGeom prst="rect">
            <a:avLst/>
          </a:prstGeom>
          <a:noFill/>
        </p:spPr>
        <p:txBody>
          <a:bodyPr wrap="none" rtlCol="0">
            <a:spAutoFit/>
          </a:bodyPr>
          <a:lstStyle/>
          <a:p>
            <a:r>
              <a:rPr kumimoji="1" lang="ja-JP" altLang="en-US" sz="2800" b="1" dirty="0">
                <a:latin typeface="BIZ UDPゴシック" panose="020B0400000000000000" pitchFamily="50" charset="-128"/>
                <a:ea typeface="BIZ UDPゴシック" panose="020B0400000000000000" pitchFamily="50" charset="-128"/>
              </a:rPr>
              <a:t>タンパク質・炭水化物・脂質は体内合成できる</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solidFill>
                  <a:srgbClr val="0070C0"/>
                </a:solidFill>
                <a:latin typeface="BIZ UDPゴシック" panose="020B0400000000000000" pitchFamily="50" charset="-128"/>
                <a:ea typeface="BIZ UDPゴシック" panose="020B0400000000000000" pitchFamily="50" charset="-128"/>
              </a:rPr>
              <a:t>（熱を加えると焦げたり壊れたりする）</a:t>
            </a:r>
          </a:p>
          <a:p>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ミネラルは食事でしか採れない</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b="1" dirty="0">
                <a:solidFill>
                  <a:srgbClr val="0070C0"/>
                </a:solidFill>
                <a:latin typeface="BIZ UDPゴシック" panose="020B0400000000000000" pitchFamily="50" charset="-128"/>
                <a:ea typeface="BIZ UDPゴシック" panose="020B0400000000000000" pitchFamily="50" charset="-128"/>
              </a:rPr>
              <a:t>（どんなことをしても壊れない物質・焦げない）</a:t>
            </a:r>
          </a:p>
          <a:p>
            <a:endParaRPr kumimoji="1" lang="ja-JP" altLang="en-US" sz="28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82424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5FF82947-3C61-A510-A286-2C5207863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183717"/>
            <a:ext cx="14427201" cy="7960283"/>
          </a:xfrm>
          <a:prstGeom prst="rect">
            <a:avLst/>
          </a:prstGeom>
        </p:spPr>
      </p:pic>
      <p:sp>
        <p:nvSpPr>
          <p:cNvPr id="7" name="テキスト ボックス 6">
            <a:extLst>
              <a:ext uri="{FF2B5EF4-FFF2-40B4-BE49-F238E27FC236}">
                <a16:creationId xmlns:a16="http://schemas.microsoft.com/office/drawing/2014/main" id="{8B608301-9108-C699-9697-427A24942689}"/>
              </a:ext>
            </a:extLst>
          </p:cNvPr>
          <p:cNvSpPr txBox="1"/>
          <p:nvPr/>
        </p:nvSpPr>
        <p:spPr>
          <a:xfrm>
            <a:off x="-1" y="58994"/>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Pゴシック" panose="020B0400000000000000" pitchFamily="50" charset="-128"/>
                <a:ea typeface="BIZ UDPゴシック" panose="020B0400000000000000" pitchFamily="50" charset="-128"/>
              </a:rPr>
              <a:t>代表的なミネラルの種類</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68813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1667E6B-2BAA-DC05-A15D-7ECCE3CA7D53}"/>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ja-JP" altLang="en-US" sz="4800" dirty="0">
                <a:solidFill>
                  <a:srgbClr val="0070C0"/>
                </a:solidFill>
                <a:latin typeface="BIZ UDゴシック" panose="020B0400000000000000" pitchFamily="49" charset="-128"/>
                <a:ea typeface="BIZ UDゴシック" panose="020B0400000000000000" pitchFamily="49" charset="-128"/>
              </a:rPr>
              <a:t>　　　　栄養療法で推奨されるミネラルの例</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graphicFrame>
        <p:nvGraphicFramePr>
          <p:cNvPr id="11" name="表 11">
            <a:extLst>
              <a:ext uri="{FF2B5EF4-FFF2-40B4-BE49-F238E27FC236}">
                <a16:creationId xmlns:a16="http://schemas.microsoft.com/office/drawing/2014/main" id="{1E2B7A92-CDDD-5ADB-D4C9-62874F6F3693}"/>
              </a:ext>
            </a:extLst>
          </p:cNvPr>
          <p:cNvGraphicFramePr>
            <a:graphicFrameLocks noGrp="1"/>
          </p:cNvGraphicFramePr>
          <p:nvPr>
            <p:extLst>
              <p:ext uri="{D42A27DB-BD31-4B8C-83A1-F6EECF244321}">
                <p14:modId xmlns:p14="http://schemas.microsoft.com/office/powerpoint/2010/main" val="3959569901"/>
              </p:ext>
            </p:extLst>
          </p:nvPr>
        </p:nvGraphicFramePr>
        <p:xfrm>
          <a:off x="2320969" y="1351842"/>
          <a:ext cx="12545405" cy="7772400"/>
        </p:xfrm>
        <a:graphic>
          <a:graphicData uri="http://schemas.openxmlformats.org/drawingml/2006/table">
            <a:tbl>
              <a:tblPr firstRow="1" bandRow="1">
                <a:tableStyleId>{8799B23B-EC83-4686-B30A-512413B5E67A}</a:tableStyleId>
              </a:tblPr>
              <a:tblGrid>
                <a:gridCol w="898528">
                  <a:extLst>
                    <a:ext uri="{9D8B030D-6E8A-4147-A177-3AD203B41FA5}">
                      <a16:colId xmlns:a16="http://schemas.microsoft.com/office/drawing/2014/main" val="2986772834"/>
                    </a:ext>
                  </a:extLst>
                </a:gridCol>
                <a:gridCol w="2697515">
                  <a:extLst>
                    <a:ext uri="{9D8B030D-6E8A-4147-A177-3AD203B41FA5}">
                      <a16:colId xmlns:a16="http://schemas.microsoft.com/office/drawing/2014/main" val="3049579476"/>
                    </a:ext>
                  </a:extLst>
                </a:gridCol>
                <a:gridCol w="8949362">
                  <a:extLst>
                    <a:ext uri="{9D8B030D-6E8A-4147-A177-3AD203B41FA5}">
                      <a16:colId xmlns:a16="http://schemas.microsoft.com/office/drawing/2014/main" val="1402189732"/>
                    </a:ext>
                  </a:extLst>
                </a:gridCol>
              </a:tblGrid>
              <a:tr h="370840">
                <a:tc>
                  <a:txBody>
                    <a:bodyPr/>
                    <a:lstStyle/>
                    <a:p>
                      <a:endParaRPr kumimoji="1" lang="en-US" altLang="ja-JP"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名称</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体内での働き</a:t>
                      </a:r>
                    </a:p>
                  </a:txBody>
                  <a:tcPr/>
                </a:tc>
                <a:extLst>
                  <a:ext uri="{0D108BD9-81ED-4DB2-BD59-A6C34878D82A}">
                    <a16:rowId xmlns:a16="http://schemas.microsoft.com/office/drawing/2014/main" val="3764087093"/>
                  </a:ext>
                </a:extLst>
              </a:tr>
              <a:tr h="370840">
                <a:tc>
                  <a:txBody>
                    <a:bodyPr/>
                    <a:lstStyle/>
                    <a:p>
                      <a:r>
                        <a:rPr kumimoji="1" lang="en-US" altLang="ja-JP" dirty="0">
                          <a:latin typeface="BIZ UDPゴシック" panose="020B0400000000000000" pitchFamily="50" charset="-128"/>
                          <a:ea typeface="BIZ UDPゴシック" panose="020B0400000000000000" pitchFamily="50" charset="-128"/>
                        </a:rPr>
                        <a:t>1</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カルシウム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骨や歯を形成、神経の興奮を抑制</a:t>
                      </a:r>
                    </a:p>
                  </a:txBody>
                  <a:tcPr/>
                </a:tc>
                <a:extLst>
                  <a:ext uri="{0D108BD9-81ED-4DB2-BD59-A6C34878D82A}">
                    <a16:rowId xmlns:a16="http://schemas.microsoft.com/office/drawing/2014/main" val="2546258829"/>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２</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マグネシウム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約</a:t>
                      </a:r>
                      <a:r>
                        <a:rPr kumimoji="1" lang="en-US" altLang="ja-JP" dirty="0">
                          <a:latin typeface="BIZ UDPゴシック" panose="020B0400000000000000" pitchFamily="50" charset="-128"/>
                          <a:ea typeface="BIZ UDPゴシック" panose="020B0400000000000000" pitchFamily="50" charset="-128"/>
                        </a:rPr>
                        <a:t>300</a:t>
                      </a:r>
                      <a:r>
                        <a:rPr kumimoji="1" lang="ja-JP" altLang="en-US" dirty="0">
                          <a:latin typeface="BIZ UDPゴシック" panose="020B0400000000000000" pitchFamily="50" charset="-128"/>
                          <a:ea typeface="BIZ UDPゴシック" panose="020B0400000000000000" pitchFamily="50" charset="-128"/>
                        </a:rPr>
                        <a:t>種の酵素反応に関係</a:t>
                      </a:r>
                    </a:p>
                  </a:txBody>
                  <a:tcPr/>
                </a:tc>
                <a:extLst>
                  <a:ext uri="{0D108BD9-81ED-4DB2-BD59-A6C34878D82A}">
                    <a16:rowId xmlns:a16="http://schemas.microsoft.com/office/drawing/2014/main" val="2234076781"/>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３</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ナトリウム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体液のバランスをとり、神経・筋肉の興奮を鎮める</a:t>
                      </a:r>
                    </a:p>
                  </a:txBody>
                  <a:tcPr/>
                </a:tc>
                <a:extLst>
                  <a:ext uri="{0D108BD9-81ED-4DB2-BD59-A6C34878D82A}">
                    <a16:rowId xmlns:a16="http://schemas.microsoft.com/office/drawing/2014/main" val="1025346800"/>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４</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カリウム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心臓や筋肉の機能調整、塩分量の調整</a:t>
                      </a:r>
                    </a:p>
                  </a:txBody>
                  <a:tcPr/>
                </a:tc>
                <a:extLst>
                  <a:ext uri="{0D108BD9-81ED-4DB2-BD59-A6C34878D82A}">
                    <a16:rowId xmlns:a16="http://schemas.microsoft.com/office/drawing/2014/main" val="1268341513"/>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５</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亜鉛</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タンパク質の合成に関与</a:t>
                      </a:r>
                    </a:p>
                  </a:txBody>
                  <a:tcPr/>
                </a:tc>
                <a:extLst>
                  <a:ext uri="{0D108BD9-81ED-4DB2-BD59-A6C34878D82A}">
                    <a16:rowId xmlns:a16="http://schemas.microsoft.com/office/drawing/2014/main" val="3507151866"/>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６</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リン</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歯や骨を形成、糖質代謝に関与</a:t>
                      </a:r>
                    </a:p>
                  </a:txBody>
                  <a:tcPr/>
                </a:tc>
                <a:extLst>
                  <a:ext uri="{0D108BD9-81ED-4DB2-BD59-A6C34878D82A}">
                    <a16:rowId xmlns:a16="http://schemas.microsoft.com/office/drawing/2014/main" val="1805106577"/>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７</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鉄</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赤血球中のヘモグロビンに含まれ、酸素を運ぶ</a:t>
                      </a:r>
                    </a:p>
                  </a:txBody>
                  <a:tcPr/>
                </a:tc>
                <a:extLst>
                  <a:ext uri="{0D108BD9-81ED-4DB2-BD59-A6C34878D82A}">
                    <a16:rowId xmlns:a16="http://schemas.microsoft.com/office/drawing/2014/main" val="3321093486"/>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８</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マンガン</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糖質・脂質の代謝、骨形成に関与　</a:t>
                      </a:r>
                    </a:p>
                  </a:txBody>
                  <a:tcPr/>
                </a:tc>
                <a:extLst>
                  <a:ext uri="{0D108BD9-81ED-4DB2-BD59-A6C34878D82A}">
                    <a16:rowId xmlns:a16="http://schemas.microsoft.com/office/drawing/2014/main" val="3996474806"/>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９</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銅</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ヘモグロビン合成に関与、抗酸化作用あり</a:t>
                      </a:r>
                    </a:p>
                  </a:txBody>
                  <a:tcPr/>
                </a:tc>
                <a:extLst>
                  <a:ext uri="{0D108BD9-81ED-4DB2-BD59-A6C34878D82A}">
                    <a16:rowId xmlns:a16="http://schemas.microsoft.com/office/drawing/2014/main" val="495348333"/>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１０</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モリブデン</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糖質、脂質の代謝に関与</a:t>
                      </a:r>
                    </a:p>
                  </a:txBody>
                  <a:tcPr/>
                </a:tc>
                <a:extLst>
                  <a:ext uri="{0D108BD9-81ED-4DB2-BD59-A6C34878D82A}">
                    <a16:rowId xmlns:a16="http://schemas.microsoft.com/office/drawing/2014/main" val="2451188800"/>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１１</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セレン</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抗酸化作用がある</a:t>
                      </a:r>
                    </a:p>
                  </a:txBody>
                  <a:tcPr/>
                </a:tc>
                <a:extLst>
                  <a:ext uri="{0D108BD9-81ED-4DB2-BD59-A6C34878D82A}">
                    <a16:rowId xmlns:a16="http://schemas.microsoft.com/office/drawing/2014/main" val="834401532"/>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１２</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ニッケル</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核散の安定化を図る</a:t>
                      </a:r>
                    </a:p>
                  </a:txBody>
                  <a:tcPr/>
                </a:tc>
                <a:extLst>
                  <a:ext uri="{0D108BD9-81ED-4DB2-BD59-A6C34878D82A}">
                    <a16:rowId xmlns:a16="http://schemas.microsoft.com/office/drawing/2014/main" val="586059138"/>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１３</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クロム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糖質・脂質の代謝に関与</a:t>
                      </a:r>
                    </a:p>
                  </a:txBody>
                  <a:tcPr/>
                </a:tc>
                <a:extLst>
                  <a:ext uri="{0D108BD9-81ED-4DB2-BD59-A6C34878D82A}">
                    <a16:rowId xmlns:a16="http://schemas.microsoft.com/office/drawing/2014/main" val="3513244608"/>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１４</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リチウム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神経機能の維持</a:t>
                      </a:r>
                    </a:p>
                  </a:txBody>
                  <a:tcPr/>
                </a:tc>
                <a:extLst>
                  <a:ext uri="{0D108BD9-81ED-4DB2-BD59-A6C34878D82A}">
                    <a16:rowId xmlns:a16="http://schemas.microsoft.com/office/drawing/2014/main" val="3703796710"/>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１５</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コバルト</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ビタミン</a:t>
                      </a:r>
                      <a:r>
                        <a:rPr kumimoji="1" lang="en-US" altLang="ja-JP" dirty="0">
                          <a:latin typeface="BIZ UDPゴシック" panose="020B0400000000000000" pitchFamily="50" charset="-128"/>
                          <a:ea typeface="BIZ UDPゴシック" panose="020B0400000000000000" pitchFamily="50" charset="-128"/>
                        </a:rPr>
                        <a:t>B12</a:t>
                      </a:r>
                      <a:r>
                        <a:rPr kumimoji="1" lang="ja-JP" altLang="en-US" dirty="0">
                          <a:latin typeface="BIZ UDPゴシック" panose="020B0400000000000000" pitchFamily="50" charset="-128"/>
                          <a:ea typeface="BIZ UDPゴシック" panose="020B0400000000000000" pitchFamily="50" charset="-128"/>
                        </a:rPr>
                        <a:t>の構成成分で、造血作用がある</a:t>
                      </a:r>
                    </a:p>
                  </a:txBody>
                  <a:tcPr/>
                </a:tc>
                <a:extLst>
                  <a:ext uri="{0D108BD9-81ED-4DB2-BD59-A6C34878D82A}">
                    <a16:rowId xmlns:a16="http://schemas.microsoft.com/office/drawing/2014/main" val="1723133090"/>
                  </a:ext>
                </a:extLst>
              </a:tr>
              <a:tr h="370840">
                <a:tc>
                  <a:txBody>
                    <a:bodyPr/>
                    <a:lstStyle/>
                    <a:p>
                      <a:r>
                        <a:rPr kumimoji="1" lang="ja-JP" altLang="en-US" dirty="0">
                          <a:latin typeface="BIZ UDPゴシック" panose="020B0400000000000000" pitchFamily="50" charset="-128"/>
                          <a:ea typeface="BIZ UDPゴシック" panose="020B0400000000000000" pitchFamily="50" charset="-128"/>
                        </a:rPr>
                        <a:t>１６</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バナジウム</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血糖降下作用</a:t>
                      </a:r>
                    </a:p>
                  </a:txBody>
                  <a:tcPr/>
                </a:tc>
                <a:extLst>
                  <a:ext uri="{0D108BD9-81ED-4DB2-BD59-A6C34878D82A}">
                    <a16:rowId xmlns:a16="http://schemas.microsoft.com/office/drawing/2014/main" val="330226763"/>
                  </a:ext>
                </a:extLst>
              </a:tr>
            </a:tbl>
          </a:graphicData>
        </a:graphic>
      </p:graphicFrame>
      <p:sp>
        <p:nvSpPr>
          <p:cNvPr id="12" name="テキスト ボックス 11">
            <a:extLst>
              <a:ext uri="{FF2B5EF4-FFF2-40B4-BE49-F238E27FC236}">
                <a16:creationId xmlns:a16="http://schemas.microsoft.com/office/drawing/2014/main" id="{41881DA4-9F2C-2931-2F20-3E034103B45F}"/>
              </a:ext>
            </a:extLst>
          </p:cNvPr>
          <p:cNvSpPr txBox="1"/>
          <p:nvPr/>
        </p:nvSpPr>
        <p:spPr>
          <a:xfrm>
            <a:off x="5592928" y="828622"/>
            <a:ext cx="4362092" cy="523220"/>
          </a:xfrm>
          <a:prstGeom prst="rect">
            <a:avLst/>
          </a:prstGeom>
          <a:noFill/>
        </p:spPr>
        <p:txBody>
          <a:bodyPr wrap="none" rtlCol="0">
            <a:spAutoFit/>
          </a:bodyPr>
          <a:lstStyle/>
          <a:p>
            <a:r>
              <a:rPr kumimoji="1" lang="ja-JP" altLang="en-US" sz="2800" dirty="0">
                <a:solidFill>
                  <a:srgbClr val="0070C0"/>
                </a:solidFill>
                <a:latin typeface="BIZ UDPゴシック" panose="020B0400000000000000" pitchFamily="50" charset="-128"/>
                <a:ea typeface="BIZ UDPゴシック" panose="020B0400000000000000" pitchFamily="50" charset="-128"/>
              </a:rPr>
              <a:t>必須ミネラルの種類と働き</a:t>
            </a:r>
          </a:p>
        </p:txBody>
      </p:sp>
    </p:spTree>
    <p:extLst>
      <p:ext uri="{BB962C8B-B14F-4D97-AF65-F5344CB8AC3E}">
        <p14:creationId xmlns:p14="http://schemas.microsoft.com/office/powerpoint/2010/main" val="3817171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11">
            <a:extLst>
              <a:ext uri="{FF2B5EF4-FFF2-40B4-BE49-F238E27FC236}">
                <a16:creationId xmlns:a16="http://schemas.microsoft.com/office/drawing/2014/main" id="{DB90CBD6-06A7-2664-F48C-9811C78D687A}"/>
              </a:ext>
            </a:extLst>
          </p:cNvPr>
          <p:cNvGraphicFramePr>
            <a:graphicFrameLocks noGrp="1"/>
          </p:cNvGraphicFramePr>
          <p:nvPr>
            <p:extLst>
              <p:ext uri="{D42A27DB-BD31-4B8C-83A1-F6EECF244321}">
                <p14:modId xmlns:p14="http://schemas.microsoft.com/office/powerpoint/2010/main" val="2576399021"/>
              </p:ext>
            </p:extLst>
          </p:nvPr>
        </p:nvGraphicFramePr>
        <p:xfrm>
          <a:off x="400050" y="1371600"/>
          <a:ext cx="15582900" cy="8591193"/>
        </p:xfrm>
        <a:graphic>
          <a:graphicData uri="http://schemas.openxmlformats.org/drawingml/2006/table">
            <a:tbl>
              <a:tblPr firstRow="1" bandRow="1">
                <a:tableStyleId>{8799B23B-EC83-4686-B30A-512413B5E67A}</a:tableStyleId>
              </a:tblPr>
              <a:tblGrid>
                <a:gridCol w="1116080">
                  <a:extLst>
                    <a:ext uri="{9D8B030D-6E8A-4147-A177-3AD203B41FA5}">
                      <a16:colId xmlns:a16="http://schemas.microsoft.com/office/drawing/2014/main" val="2986772834"/>
                    </a:ext>
                  </a:extLst>
                </a:gridCol>
                <a:gridCol w="3350638">
                  <a:extLst>
                    <a:ext uri="{9D8B030D-6E8A-4147-A177-3AD203B41FA5}">
                      <a16:colId xmlns:a16="http://schemas.microsoft.com/office/drawing/2014/main" val="3049579476"/>
                    </a:ext>
                  </a:extLst>
                </a:gridCol>
                <a:gridCol w="11116182">
                  <a:extLst>
                    <a:ext uri="{9D8B030D-6E8A-4147-A177-3AD203B41FA5}">
                      <a16:colId xmlns:a16="http://schemas.microsoft.com/office/drawing/2014/main" val="1402189732"/>
                    </a:ext>
                  </a:extLst>
                </a:gridCol>
              </a:tblGrid>
              <a:tr h="412165">
                <a:tc>
                  <a:txBody>
                    <a:bodyPr/>
                    <a:lstStyle/>
                    <a:p>
                      <a:endParaRPr kumimoji="1" lang="en-US" altLang="ja-JP"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名称</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体内での働き</a:t>
                      </a:r>
                    </a:p>
                  </a:txBody>
                  <a:tcPr/>
                </a:tc>
                <a:extLst>
                  <a:ext uri="{0D108BD9-81ED-4DB2-BD59-A6C34878D82A}">
                    <a16:rowId xmlns:a16="http://schemas.microsoft.com/office/drawing/2014/main" val="3764087093"/>
                  </a:ext>
                </a:extLst>
              </a:tr>
              <a:tr h="762000">
                <a:tc>
                  <a:txBody>
                    <a:bodyPr/>
                    <a:lstStyle/>
                    <a:p>
                      <a:r>
                        <a:rPr kumimoji="1" lang="en-US" altLang="ja-JP" dirty="0">
                          <a:latin typeface="BIZ UDPゴシック" panose="020B0400000000000000" pitchFamily="50" charset="-128"/>
                          <a:ea typeface="BIZ UDPゴシック" panose="020B0400000000000000" pitchFamily="50" charset="-128"/>
                        </a:rPr>
                        <a:t>1</a:t>
                      </a:r>
                    </a:p>
                  </a:txBody>
                  <a:tcPr/>
                </a:tc>
                <a:tc>
                  <a:txBody>
                    <a:bodyPr/>
                    <a:lstStyle/>
                    <a:p>
                      <a:r>
                        <a:rPr kumimoji="1" lang="ja-JP" altLang="en-US" sz="2400" dirty="0">
                          <a:latin typeface="BIZ UDPゴシック" panose="020B0400000000000000" pitchFamily="50" charset="-128"/>
                          <a:ea typeface="BIZ UDPゴシック" panose="020B0400000000000000" pitchFamily="50" charset="-128"/>
                        </a:rPr>
                        <a:t>カルシウム不足</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骨の健康に影響を与え骨密度の低下、骨折リスクが高まる可能性</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筋肉の収縮や伝達に影響を及ぼし、筋肉のけいれんや神経異常が生じる場合があります</a:t>
                      </a:r>
                      <a:endParaRPr kumimoji="1" lang="en-US" altLang="ja-JP" sz="20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546258829"/>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２</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マグネシウム不足</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筋肉の収縮や神経機能の調節に関与している為、不足すると筋肉の麻痺や不安、</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イライラなどの神経症状が現れることがあります。</a:t>
                      </a:r>
                    </a:p>
                  </a:txBody>
                  <a:tcPr/>
                </a:tc>
                <a:extLst>
                  <a:ext uri="{0D108BD9-81ED-4DB2-BD59-A6C34878D82A}">
                    <a16:rowId xmlns:a16="http://schemas.microsoft.com/office/drawing/2014/main" val="2234076781"/>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３</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ナトリウム不足</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細胞の水分バランスや血圧調整に関与しているため、ふそくすると筋肉のけいれん</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疲労感などが生じることがあります</a:t>
                      </a:r>
                    </a:p>
                  </a:txBody>
                  <a:tcPr/>
                </a:tc>
                <a:extLst>
                  <a:ext uri="{0D108BD9-81ED-4DB2-BD59-A6C34878D82A}">
                    <a16:rowId xmlns:a16="http://schemas.microsoft.com/office/drawing/2014/main" val="1025346800"/>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４</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カリウム不足</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細胞の水分バランスや神経機能、筋肉の収縮に関与しているため</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不足すると筋肉の弱さや麻痺、不整脈などが現れる可能性があります</a:t>
                      </a:r>
                    </a:p>
                  </a:txBody>
                  <a:tcPr/>
                </a:tc>
                <a:extLst>
                  <a:ext uri="{0D108BD9-81ED-4DB2-BD59-A6C34878D82A}">
                    <a16:rowId xmlns:a16="http://schemas.microsoft.com/office/drawing/2014/main" val="1268341513"/>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５</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亜鉛</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免疫機能の低下や傷の治癒の遅れ、味覚の変化、肌の問題（乾燥・にきびなど）</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が現れる可能性があります</a:t>
                      </a:r>
                    </a:p>
                  </a:txBody>
                  <a:tcPr/>
                </a:tc>
                <a:extLst>
                  <a:ext uri="{0D108BD9-81ED-4DB2-BD59-A6C34878D82A}">
                    <a16:rowId xmlns:a16="http://schemas.microsoft.com/office/drawing/2014/main" val="3507151866"/>
                  </a:ext>
                </a:extLst>
              </a:tr>
              <a:tr h="226691">
                <a:tc>
                  <a:txBody>
                    <a:bodyPr/>
                    <a:lstStyle/>
                    <a:p>
                      <a:endParaRPr kumimoji="1" lang="ja-JP" altLang="en-US" sz="105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105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805106577"/>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７</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鉄</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貧血（赤血球の数やヘモグロビンの減少）が起こる可能性があります</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貧血の症状には疲労感、頭痛、めまい、集中力の低下などがあります。</a:t>
                      </a:r>
                    </a:p>
                  </a:txBody>
                  <a:tcPr/>
                </a:tc>
                <a:extLst>
                  <a:ext uri="{0D108BD9-81ED-4DB2-BD59-A6C34878D82A}">
                    <a16:rowId xmlns:a16="http://schemas.microsoft.com/office/drawing/2014/main" val="3321093486"/>
                  </a:ext>
                </a:extLst>
              </a:tr>
              <a:tr h="192343">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996474806"/>
                  </a:ext>
                </a:extLst>
              </a:tr>
              <a:tr h="412165">
                <a:tc>
                  <a:txBody>
                    <a:bodyPr/>
                    <a:lstStyle/>
                    <a:p>
                      <a:r>
                        <a:rPr kumimoji="1" lang="ja-JP" altLang="en-US" dirty="0">
                          <a:latin typeface="BIZ UDPゴシック" panose="020B0400000000000000" pitchFamily="50" charset="-128"/>
                          <a:ea typeface="BIZ UDPゴシック" panose="020B0400000000000000" pitchFamily="50" charset="-128"/>
                        </a:rPr>
                        <a:t>９</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銅</a:t>
                      </a:r>
                    </a:p>
                  </a:txBody>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495348333"/>
                  </a:ext>
                </a:extLst>
              </a:tr>
              <a:tr h="192343">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tc>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451188800"/>
                  </a:ext>
                </a:extLst>
              </a:tr>
              <a:tr h="741896">
                <a:tc>
                  <a:txBody>
                    <a:bodyPr/>
                    <a:lstStyle/>
                    <a:p>
                      <a:r>
                        <a:rPr kumimoji="1" lang="ja-JP" altLang="en-US" dirty="0">
                          <a:latin typeface="BIZ UDPゴシック" panose="020B0400000000000000" pitchFamily="50" charset="-128"/>
                          <a:ea typeface="BIZ UDPゴシック" panose="020B0400000000000000" pitchFamily="50" charset="-128"/>
                        </a:rPr>
                        <a:t>１１</a:t>
                      </a: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セレン</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抗酸化作用の低下や免疫機能の低下、甲状腺の異常などが起こる可能性があります</a:t>
                      </a:r>
                    </a:p>
                  </a:txBody>
                  <a:tcPr/>
                </a:tc>
                <a:extLst>
                  <a:ext uri="{0D108BD9-81ED-4DB2-BD59-A6C34878D82A}">
                    <a16:rowId xmlns:a16="http://schemas.microsoft.com/office/drawing/2014/main" val="834401532"/>
                  </a:ext>
                </a:extLst>
              </a:tr>
              <a:tr h="741896">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dirty="0">
                          <a:latin typeface="BIZ UDPゴシック" panose="020B0400000000000000" pitchFamily="50" charset="-128"/>
                          <a:ea typeface="BIZ UDPゴシック" panose="020B0400000000000000" pitchFamily="50" charset="-128"/>
                        </a:rPr>
                        <a:t>ヨウ素</a:t>
                      </a:r>
                    </a:p>
                  </a:txBody>
                  <a:tcPr/>
                </a:tc>
                <a:tc>
                  <a:txBody>
                    <a:bodyPr/>
                    <a:lstStyle/>
                    <a:p>
                      <a:r>
                        <a:rPr kumimoji="1" lang="ja-JP" altLang="en-US" sz="2000" dirty="0">
                          <a:latin typeface="BIZ UDPゴシック" panose="020B0400000000000000" pitchFamily="50" charset="-128"/>
                          <a:ea typeface="BIZ UDPゴシック" panose="020B0400000000000000" pitchFamily="50" charset="-128"/>
                        </a:rPr>
                        <a:t>甲状腺機能低下症や甲状腺腫、成長や発達の障害、退社の低下などが生じる可能性があります</a:t>
                      </a:r>
                    </a:p>
                  </a:txBody>
                  <a:tcPr/>
                </a:tc>
                <a:extLst>
                  <a:ext uri="{0D108BD9-81ED-4DB2-BD59-A6C34878D82A}">
                    <a16:rowId xmlns:a16="http://schemas.microsoft.com/office/drawing/2014/main" val="586059138"/>
                  </a:ext>
                </a:extLst>
              </a:tr>
              <a:tr h="1043341">
                <a:tc gridSpan="3">
                  <a:txBody>
                    <a:bodyPr/>
                    <a:lstStyle/>
                    <a:p>
                      <a:endParaRPr kumimoji="1" lang="ja-JP" altLang="en-US" sz="800" dirty="0">
                        <a:latin typeface="BIZ UDPゴシック" panose="020B0400000000000000" pitchFamily="50" charset="-128"/>
                        <a:ea typeface="BIZ UDPゴシック" panose="020B0400000000000000" pitchFamily="50" charset="-128"/>
                      </a:endParaRPr>
                    </a:p>
                  </a:txBody>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513244608"/>
                  </a:ext>
                </a:extLst>
              </a:tr>
            </a:tbl>
          </a:graphicData>
        </a:graphic>
      </p:graphicFrame>
      <p:sp>
        <p:nvSpPr>
          <p:cNvPr id="5" name="テキスト ボックス 4">
            <a:extLst>
              <a:ext uri="{FF2B5EF4-FFF2-40B4-BE49-F238E27FC236}">
                <a16:creationId xmlns:a16="http://schemas.microsoft.com/office/drawing/2014/main" id="{E148A8EE-8814-FA29-FAEB-7311EFFFF8CE}"/>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ゴシック" panose="020B0400000000000000" pitchFamily="49" charset="-128"/>
                <a:ea typeface="BIZ UDゴシック" panose="020B0400000000000000" pitchFamily="49" charset="-128"/>
              </a:rPr>
              <a:t>必須ミネラルが不足すると</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D6F3B678-DA9A-9A74-DB2B-77AB0B60FB51}"/>
              </a:ext>
            </a:extLst>
          </p:cNvPr>
          <p:cNvSpPr txBox="1"/>
          <p:nvPr/>
        </p:nvSpPr>
        <p:spPr>
          <a:xfrm>
            <a:off x="3863050" y="828622"/>
            <a:ext cx="8529899" cy="523220"/>
          </a:xfrm>
          <a:prstGeom prst="rect">
            <a:avLst/>
          </a:prstGeom>
          <a:noFill/>
        </p:spPr>
        <p:txBody>
          <a:bodyPr wrap="none" rtlCol="0">
            <a:spAutoFit/>
          </a:bodyPr>
          <a:lstStyle/>
          <a:p>
            <a:r>
              <a:rPr kumimoji="1" lang="ja-JP" altLang="en-US" sz="2800" dirty="0">
                <a:solidFill>
                  <a:srgbClr val="0070C0"/>
                </a:solidFill>
                <a:latin typeface="BIZ UDPゴシック" panose="020B0400000000000000" pitchFamily="50" charset="-128"/>
                <a:ea typeface="BIZ UDPゴシック" panose="020B0400000000000000" pitchFamily="50" charset="-128"/>
              </a:rPr>
              <a:t>さまざまな健康上の問題が生じる可能性があります</a:t>
            </a:r>
          </a:p>
        </p:txBody>
      </p:sp>
    </p:spTree>
    <p:extLst>
      <p:ext uri="{BB962C8B-B14F-4D97-AF65-F5344CB8AC3E}">
        <p14:creationId xmlns:p14="http://schemas.microsoft.com/office/powerpoint/2010/main" val="2644490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1F0DDFF-2903-79A3-6842-1085BE895350}"/>
              </a:ext>
            </a:extLst>
          </p:cNvPr>
          <p:cNvPicPr>
            <a:picLocks noChangeAspect="1"/>
          </p:cNvPicPr>
          <p:nvPr/>
        </p:nvPicPr>
        <p:blipFill rotWithShape="1">
          <a:blip r:embed="rId2"/>
          <a:srcRect l="21600" t="15489" r="46316" b="8967"/>
          <a:stretch/>
        </p:blipFill>
        <p:spPr>
          <a:xfrm>
            <a:off x="1268432" y="828622"/>
            <a:ext cx="6281402" cy="8315378"/>
          </a:xfrm>
          <a:prstGeom prst="rect">
            <a:avLst/>
          </a:prstGeom>
        </p:spPr>
      </p:pic>
      <p:pic>
        <p:nvPicPr>
          <p:cNvPr id="8" name="図 7">
            <a:extLst>
              <a:ext uri="{FF2B5EF4-FFF2-40B4-BE49-F238E27FC236}">
                <a16:creationId xmlns:a16="http://schemas.microsoft.com/office/drawing/2014/main" id="{66AD3473-C084-CF80-7401-372E28EE34A0}"/>
              </a:ext>
            </a:extLst>
          </p:cNvPr>
          <p:cNvPicPr>
            <a:picLocks noChangeAspect="1"/>
          </p:cNvPicPr>
          <p:nvPr/>
        </p:nvPicPr>
        <p:blipFill rotWithShape="1">
          <a:blip r:embed="rId3"/>
          <a:srcRect l="25572" t="36956" r="27830" b="20652"/>
          <a:stretch/>
        </p:blipFill>
        <p:spPr>
          <a:xfrm>
            <a:off x="8417294" y="5625548"/>
            <a:ext cx="6879025" cy="3518452"/>
          </a:xfrm>
          <a:prstGeom prst="rect">
            <a:avLst/>
          </a:prstGeom>
        </p:spPr>
      </p:pic>
      <p:pic>
        <p:nvPicPr>
          <p:cNvPr id="6" name="図 5">
            <a:extLst>
              <a:ext uri="{FF2B5EF4-FFF2-40B4-BE49-F238E27FC236}">
                <a16:creationId xmlns:a16="http://schemas.microsoft.com/office/drawing/2014/main" id="{25CA3C87-9B53-4BA5-4D54-0DDEB5C42AA9}"/>
              </a:ext>
            </a:extLst>
          </p:cNvPr>
          <p:cNvPicPr>
            <a:picLocks noChangeAspect="1"/>
          </p:cNvPicPr>
          <p:nvPr/>
        </p:nvPicPr>
        <p:blipFill rotWithShape="1">
          <a:blip r:embed="rId4"/>
          <a:srcRect l="26948" t="15489" r="28289" b="21196"/>
          <a:stretch/>
        </p:blipFill>
        <p:spPr>
          <a:xfrm>
            <a:off x="8646468" y="674154"/>
            <a:ext cx="6420678" cy="5105863"/>
          </a:xfrm>
          <a:prstGeom prst="rect">
            <a:avLst/>
          </a:prstGeom>
        </p:spPr>
      </p:pic>
      <p:sp>
        <p:nvSpPr>
          <p:cNvPr id="9" name="テキスト ボックス 8">
            <a:extLst>
              <a:ext uri="{FF2B5EF4-FFF2-40B4-BE49-F238E27FC236}">
                <a16:creationId xmlns:a16="http://schemas.microsoft.com/office/drawing/2014/main" id="{C7FE824B-BE5A-80AB-FFF5-66F3003604C4}"/>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Pゴシック" panose="020B0400000000000000" pitchFamily="50" charset="-128"/>
                <a:ea typeface="BIZ UDPゴシック" panose="020B0400000000000000" pitchFamily="50" charset="-128"/>
              </a:rPr>
              <a:t>ミネラルが不足するとどうなる？</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61EAFF8-4369-FA06-CE54-E37D670C6A2F}"/>
              </a:ext>
            </a:extLst>
          </p:cNvPr>
          <p:cNvSpPr txBox="1"/>
          <p:nvPr/>
        </p:nvSpPr>
        <p:spPr>
          <a:xfrm>
            <a:off x="9648598" y="9459498"/>
            <a:ext cx="8130208" cy="215444"/>
          </a:xfrm>
          <a:prstGeom prst="rect">
            <a:avLst/>
          </a:prstGeom>
          <a:noFill/>
        </p:spPr>
        <p:txBody>
          <a:bodyPr wrap="square">
            <a:spAutoFit/>
          </a:bodyPr>
          <a:lstStyle/>
          <a:p>
            <a:r>
              <a:rPr lang="ja-JP" altLang="en-US" sz="800" dirty="0">
                <a:hlinkClick r:id="rId5"/>
              </a:rPr>
              <a:t>ミネラルって何？ミネラルの飲み方と使い方について </a:t>
            </a:r>
            <a:r>
              <a:rPr lang="en-US" altLang="ja-JP" sz="800" dirty="0">
                <a:hlinkClick r:id="rId5"/>
              </a:rPr>
              <a:t>| </a:t>
            </a:r>
            <a:r>
              <a:rPr lang="en-US" altLang="ja-JP" sz="800" dirty="0" err="1">
                <a:hlinkClick r:id="rId5"/>
              </a:rPr>
              <a:t>doTERRA</a:t>
            </a:r>
            <a:r>
              <a:rPr lang="en-US" altLang="ja-JP" sz="800" dirty="0">
                <a:hlinkClick r:id="rId5"/>
              </a:rPr>
              <a:t>(</a:t>
            </a:r>
            <a:r>
              <a:rPr lang="ja-JP" altLang="en-US" sz="800" dirty="0">
                <a:hlinkClick r:id="rId5"/>
              </a:rPr>
              <a:t>ドテラ</a:t>
            </a:r>
            <a:r>
              <a:rPr lang="en-US" altLang="ja-JP" sz="800" dirty="0">
                <a:hlinkClick r:id="rId5"/>
              </a:rPr>
              <a:t>)</a:t>
            </a:r>
            <a:r>
              <a:rPr lang="ja-JP" altLang="en-US" sz="800" dirty="0">
                <a:hlinkClick r:id="rId5"/>
              </a:rPr>
              <a:t>のある生活でハッピーに♪ </a:t>
            </a:r>
            <a:r>
              <a:rPr lang="en-US" altLang="ja-JP" sz="800" dirty="0">
                <a:hlinkClick r:id="rId5"/>
              </a:rPr>
              <a:t>(ameblo.jp)</a:t>
            </a:r>
            <a:endParaRPr lang="ja-JP" altLang="en-US" sz="800" dirty="0"/>
          </a:p>
        </p:txBody>
      </p:sp>
    </p:spTree>
    <p:extLst>
      <p:ext uri="{BB962C8B-B14F-4D97-AF65-F5344CB8AC3E}">
        <p14:creationId xmlns:p14="http://schemas.microsoft.com/office/powerpoint/2010/main" val="3213983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1AE60F91-EF5D-3462-22C8-2ECFEE87F053}"/>
              </a:ext>
            </a:extLst>
          </p:cNvPr>
          <p:cNvGrpSpPr/>
          <p:nvPr/>
        </p:nvGrpSpPr>
        <p:grpSpPr>
          <a:xfrm>
            <a:off x="1222906" y="1080673"/>
            <a:ext cx="6202018" cy="2504661"/>
            <a:chOff x="9189162" y="4933203"/>
            <a:chExt cx="6202018" cy="2504661"/>
          </a:xfrm>
        </p:grpSpPr>
        <p:sp>
          <p:nvSpPr>
            <p:cNvPr id="6" name="楕円 5">
              <a:extLst>
                <a:ext uri="{FF2B5EF4-FFF2-40B4-BE49-F238E27FC236}">
                  <a16:creationId xmlns:a16="http://schemas.microsoft.com/office/drawing/2014/main" id="{8B0331DC-60AB-F70B-AAB1-A2922F66EAC9}"/>
                </a:ext>
              </a:extLst>
            </p:cNvPr>
            <p:cNvSpPr/>
            <p:nvPr/>
          </p:nvSpPr>
          <p:spPr>
            <a:xfrm>
              <a:off x="9189162" y="4933203"/>
              <a:ext cx="6202018" cy="25046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テキスト ボックス 6">
              <a:extLst>
                <a:ext uri="{FF2B5EF4-FFF2-40B4-BE49-F238E27FC236}">
                  <a16:creationId xmlns:a16="http://schemas.microsoft.com/office/drawing/2014/main" id="{330C0387-7A68-FF5D-07F8-ED45057C508F}"/>
                </a:ext>
              </a:extLst>
            </p:cNvPr>
            <p:cNvSpPr txBox="1"/>
            <p:nvPr/>
          </p:nvSpPr>
          <p:spPr>
            <a:xfrm>
              <a:off x="11211142" y="5168629"/>
              <a:ext cx="2507418" cy="954107"/>
            </a:xfrm>
            <a:prstGeom prst="rect">
              <a:avLst/>
            </a:prstGeom>
            <a:no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トレーニング前</a:t>
              </a:r>
              <a:endParaRPr kumimoji="1" lang="en-US" altLang="ja-JP" sz="2800" b="1" dirty="0">
                <a:solidFill>
                  <a:schemeClr val="bg1"/>
                </a:solidFill>
                <a:latin typeface="BIZ UDPゴシック" panose="020B0400000000000000" pitchFamily="50" charset="-128"/>
                <a:ea typeface="BIZ UDPゴシック" panose="020B0400000000000000" pitchFamily="50" charset="-128"/>
              </a:endParaRPr>
            </a:p>
            <a:p>
              <a:r>
                <a:rPr kumimoji="1" lang="ja-JP" altLang="en-US" sz="2800" b="1" dirty="0">
                  <a:solidFill>
                    <a:schemeClr val="bg1"/>
                  </a:solidFill>
                  <a:latin typeface="BIZ UDPゴシック" panose="020B0400000000000000" pitchFamily="50" charset="-128"/>
                  <a:ea typeface="BIZ UDPゴシック" panose="020B0400000000000000" pitchFamily="50" charset="-128"/>
                </a:rPr>
                <a:t>（集中力</a:t>
              </a:r>
              <a:r>
                <a:rPr kumimoji="1" lang="en-US" altLang="ja-JP" sz="2800" b="1" dirty="0">
                  <a:solidFill>
                    <a:schemeClr val="bg1"/>
                  </a:solidFill>
                  <a:latin typeface="BIZ UDPゴシック" panose="020B0400000000000000" pitchFamily="50" charset="-128"/>
                  <a:ea typeface="BIZ UDPゴシック" panose="020B0400000000000000" pitchFamily="50" charset="-128"/>
                </a:rPr>
                <a:t>UP</a:t>
              </a:r>
              <a:r>
                <a:rPr kumimoji="1" lang="ja-JP" altLang="en-US" sz="2800" b="1" dirty="0">
                  <a:solidFill>
                    <a:schemeClr val="bg1"/>
                  </a:solidFill>
                  <a:latin typeface="BIZ UDPゴシック" panose="020B0400000000000000" pitchFamily="50" charset="-128"/>
                  <a:ea typeface="BIZ UDPゴシック" panose="020B0400000000000000" pitchFamily="50" charset="-128"/>
                </a:rPr>
                <a:t>）</a:t>
              </a:r>
            </a:p>
          </p:txBody>
        </p:sp>
        <p:sp>
          <p:nvSpPr>
            <p:cNvPr id="8" name="テキスト ボックス 7">
              <a:extLst>
                <a:ext uri="{FF2B5EF4-FFF2-40B4-BE49-F238E27FC236}">
                  <a16:creationId xmlns:a16="http://schemas.microsoft.com/office/drawing/2014/main" id="{044B243C-A4B3-E805-8F7A-07A2678F5236}"/>
                </a:ext>
              </a:extLst>
            </p:cNvPr>
            <p:cNvSpPr txBox="1"/>
            <p:nvPr/>
          </p:nvSpPr>
          <p:spPr>
            <a:xfrm>
              <a:off x="10365562" y="6346870"/>
              <a:ext cx="4480714" cy="523220"/>
            </a:xfrm>
            <a:prstGeom prst="rect">
              <a:avLst/>
            </a:prstGeom>
            <a:no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ローズマリー・レモングラス</a:t>
              </a:r>
            </a:p>
          </p:txBody>
        </p:sp>
      </p:grpSp>
      <p:grpSp>
        <p:nvGrpSpPr>
          <p:cNvPr id="10" name="グループ化 9">
            <a:extLst>
              <a:ext uri="{FF2B5EF4-FFF2-40B4-BE49-F238E27FC236}">
                <a16:creationId xmlns:a16="http://schemas.microsoft.com/office/drawing/2014/main" id="{11946F1C-0C76-1334-7CC8-7592264EB878}"/>
              </a:ext>
            </a:extLst>
          </p:cNvPr>
          <p:cNvGrpSpPr/>
          <p:nvPr/>
        </p:nvGrpSpPr>
        <p:grpSpPr>
          <a:xfrm>
            <a:off x="8601324" y="1017875"/>
            <a:ext cx="6202018" cy="2504661"/>
            <a:chOff x="9189162" y="4933203"/>
            <a:chExt cx="6202018" cy="2504661"/>
          </a:xfrm>
        </p:grpSpPr>
        <p:sp>
          <p:nvSpPr>
            <p:cNvPr id="11" name="楕円 10">
              <a:extLst>
                <a:ext uri="{FF2B5EF4-FFF2-40B4-BE49-F238E27FC236}">
                  <a16:creationId xmlns:a16="http://schemas.microsoft.com/office/drawing/2014/main" id="{462ED733-8CC2-A074-161E-092A625DFA63}"/>
                </a:ext>
              </a:extLst>
            </p:cNvPr>
            <p:cNvSpPr/>
            <p:nvPr/>
          </p:nvSpPr>
          <p:spPr>
            <a:xfrm>
              <a:off x="9189162" y="4933203"/>
              <a:ext cx="6202018" cy="25046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2" name="テキスト ボックス 11">
              <a:extLst>
                <a:ext uri="{FF2B5EF4-FFF2-40B4-BE49-F238E27FC236}">
                  <a16:creationId xmlns:a16="http://schemas.microsoft.com/office/drawing/2014/main" id="{584EC722-C5E8-360D-B022-A19A61BDFA32}"/>
                </a:ext>
              </a:extLst>
            </p:cNvPr>
            <p:cNvSpPr txBox="1"/>
            <p:nvPr/>
          </p:nvSpPr>
          <p:spPr>
            <a:xfrm>
              <a:off x="11211142" y="5168629"/>
              <a:ext cx="2691763" cy="954107"/>
            </a:xfrm>
            <a:prstGeom prst="rect">
              <a:avLst/>
            </a:prstGeom>
            <a:no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トレーニン後</a:t>
              </a:r>
              <a:endParaRPr kumimoji="1" lang="en-US" altLang="ja-JP" sz="2800" b="1" dirty="0">
                <a:solidFill>
                  <a:schemeClr val="bg1"/>
                </a:solidFill>
                <a:latin typeface="BIZ UDPゴシック" panose="020B0400000000000000" pitchFamily="50" charset="-128"/>
                <a:ea typeface="BIZ UDPゴシック" panose="020B0400000000000000" pitchFamily="50" charset="-128"/>
              </a:endParaRPr>
            </a:p>
            <a:p>
              <a:r>
                <a:rPr kumimoji="1" lang="ja-JP" altLang="en-US" sz="2800" b="1" dirty="0">
                  <a:solidFill>
                    <a:schemeClr val="bg1"/>
                  </a:solidFill>
                  <a:latin typeface="BIZ UDPゴシック" panose="020B0400000000000000" pitchFamily="50" charset="-128"/>
                  <a:ea typeface="BIZ UDPゴシック" panose="020B0400000000000000" pitchFamily="50" charset="-128"/>
                </a:rPr>
                <a:t>（組織炎症ケア）</a:t>
              </a:r>
            </a:p>
          </p:txBody>
        </p:sp>
        <p:sp>
          <p:nvSpPr>
            <p:cNvPr id="13" name="テキスト ボックス 12">
              <a:extLst>
                <a:ext uri="{FF2B5EF4-FFF2-40B4-BE49-F238E27FC236}">
                  <a16:creationId xmlns:a16="http://schemas.microsoft.com/office/drawing/2014/main" id="{CCEC5AC8-E7B6-F67F-810E-E652A1B9BB18}"/>
                </a:ext>
              </a:extLst>
            </p:cNvPr>
            <p:cNvSpPr txBox="1"/>
            <p:nvPr/>
          </p:nvSpPr>
          <p:spPr>
            <a:xfrm>
              <a:off x="10365562" y="6346870"/>
              <a:ext cx="3730508" cy="954107"/>
            </a:xfrm>
            <a:prstGeom prst="rect">
              <a:avLst/>
            </a:prstGeom>
            <a:no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ローズマリー・オレンジ</a:t>
              </a:r>
              <a:endParaRPr kumimoji="1" lang="en-US" altLang="ja-JP" sz="2800" b="1" dirty="0">
                <a:solidFill>
                  <a:schemeClr val="bg1"/>
                </a:solidFill>
                <a:latin typeface="BIZ UDPゴシック" panose="020B0400000000000000" pitchFamily="50" charset="-128"/>
                <a:ea typeface="BIZ UDPゴシック" panose="020B0400000000000000" pitchFamily="50" charset="-128"/>
              </a:endParaRPr>
            </a:p>
            <a:p>
              <a:r>
                <a:rPr kumimoji="1" lang="ja-JP" altLang="en-US" sz="2800" b="1" dirty="0">
                  <a:solidFill>
                    <a:schemeClr val="bg1"/>
                  </a:solidFill>
                  <a:latin typeface="BIZ UDPゴシック" panose="020B0400000000000000" pitchFamily="50" charset="-128"/>
                  <a:ea typeface="BIZ UDPゴシック" panose="020B0400000000000000" pitchFamily="50" charset="-128"/>
                </a:rPr>
                <a:t>　　　　　　ラベンダー</a:t>
              </a:r>
            </a:p>
          </p:txBody>
        </p:sp>
      </p:grpSp>
      <p:sp>
        <p:nvSpPr>
          <p:cNvPr id="14" name="テキスト ボックス 13">
            <a:extLst>
              <a:ext uri="{FF2B5EF4-FFF2-40B4-BE49-F238E27FC236}">
                <a16:creationId xmlns:a16="http://schemas.microsoft.com/office/drawing/2014/main" id="{2EC43E6A-9738-44F8-3CDC-5F8487123998}"/>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dirty="0">
                <a:solidFill>
                  <a:srgbClr val="0070C0"/>
                </a:solidFill>
                <a:latin typeface="BIZ UDPゴシック" panose="020B0400000000000000" pitchFamily="50" charset="-128"/>
                <a:ea typeface="BIZ UDPゴシック" panose="020B0400000000000000" pitchFamily="50" charset="-128"/>
              </a:rPr>
              <a:t>スポーツにはミネラルが必須</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64ED90D-4BE2-93B1-4D99-6112C9B7F152}"/>
              </a:ext>
            </a:extLst>
          </p:cNvPr>
          <p:cNvSpPr txBox="1"/>
          <p:nvPr/>
        </p:nvSpPr>
        <p:spPr>
          <a:xfrm>
            <a:off x="3443498" y="524890"/>
            <a:ext cx="13631472" cy="5721517"/>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2800" dirty="0">
                <a:solidFill>
                  <a:srgbClr val="00B0F0"/>
                </a:solidFill>
                <a:latin typeface="BIZ UDPゴシック" panose="020B0400000000000000" pitchFamily="50" charset="-128"/>
                <a:ea typeface="BIZ UDPゴシック" panose="020B0400000000000000" pitchFamily="50" charset="-128"/>
              </a:rPr>
              <a:t>（スポーツはからだに炎症が起きている状態）ケアしないと老化を早めます</a:t>
            </a:r>
            <a:endParaRPr lang="en-US" altLang="ja-JP" sz="2800" dirty="0">
              <a:solidFill>
                <a:srgbClr val="00B0F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br>
              <a:rPr lang="en-US" altLang="ja-JP" sz="2800" dirty="0">
                <a:solidFill>
                  <a:srgbClr val="00B0F0"/>
                </a:solidFill>
                <a:latin typeface="BIZ UDPゴシック" panose="020B0400000000000000" pitchFamily="50" charset="-128"/>
                <a:ea typeface="BIZ UDPゴシック" panose="020B0400000000000000" pitchFamily="50" charset="-128"/>
              </a:rPr>
            </a:br>
            <a:br>
              <a:rPr lang="en-US" altLang="ja-JP" sz="2800" dirty="0">
                <a:solidFill>
                  <a:srgbClr val="00B0F0"/>
                </a:solidFill>
                <a:latin typeface="BIZ UDPゴシック" panose="020B0400000000000000" pitchFamily="50" charset="-128"/>
                <a:ea typeface="BIZ UDPゴシック" panose="020B0400000000000000" pitchFamily="50" charset="-128"/>
              </a:rPr>
            </a:br>
            <a:endParaRPr lang="en-US" altLang="ja-JP" sz="2800" dirty="0">
              <a:solidFill>
                <a:srgbClr val="00B0F0"/>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8A085286-2033-74B9-CB99-A1A6A59FD585}"/>
              </a:ext>
            </a:extLst>
          </p:cNvPr>
          <p:cNvSpPr txBox="1"/>
          <p:nvPr/>
        </p:nvSpPr>
        <p:spPr>
          <a:xfrm>
            <a:off x="5598057" y="7020003"/>
            <a:ext cx="11476913" cy="2952719"/>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　　疲労やストレスを抱えた時</a:t>
            </a:r>
            <a:endParaRPr lang="en-US" altLang="ja-JP" sz="3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　　瞼がぴくぴく→筋肉のけいれん</a:t>
            </a:r>
            <a:endParaRPr lang="en-US" altLang="ja-JP" sz="3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　　足に行くと→こむら返り</a:t>
            </a:r>
            <a:endParaRPr lang="en-US" altLang="ja-JP" sz="3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　　心臓にいくと心筋梗塞</a:t>
            </a:r>
            <a:endParaRPr lang="en-US" altLang="ja-JP" sz="3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br>
              <a:rPr lang="en-US" altLang="ja-JP" sz="2400" dirty="0">
                <a:latin typeface="BIZ UDPゴシック" panose="020B0400000000000000" pitchFamily="50" charset="-128"/>
                <a:ea typeface="BIZ UDPゴシック" panose="020B0400000000000000" pitchFamily="50" charset="-128"/>
              </a:rPr>
            </a:br>
            <a:endParaRPr lang="en-US" altLang="ja-JP" sz="24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32668F5-9590-E18B-E03C-5164BB7D78A1}"/>
              </a:ext>
            </a:extLst>
          </p:cNvPr>
          <p:cNvSpPr txBox="1"/>
          <p:nvPr/>
        </p:nvSpPr>
        <p:spPr>
          <a:xfrm>
            <a:off x="13856608" y="8619110"/>
            <a:ext cx="1893467"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荒木絵美氏　講座より</a:t>
            </a:r>
          </a:p>
        </p:txBody>
      </p:sp>
      <p:sp>
        <p:nvSpPr>
          <p:cNvPr id="20" name="テキスト ボックス 19">
            <a:extLst>
              <a:ext uri="{FF2B5EF4-FFF2-40B4-BE49-F238E27FC236}">
                <a16:creationId xmlns:a16="http://schemas.microsoft.com/office/drawing/2014/main" id="{0EC28555-6345-6FDB-149D-5CCCA5CD5FBC}"/>
              </a:ext>
            </a:extLst>
          </p:cNvPr>
          <p:cNvSpPr txBox="1"/>
          <p:nvPr/>
        </p:nvSpPr>
        <p:spPr>
          <a:xfrm>
            <a:off x="3556181" y="3330629"/>
            <a:ext cx="11476913" cy="13385235"/>
          </a:xfrm>
          <a:prstGeom prst="rect">
            <a:avLst/>
          </a:prstGeom>
        </p:spPr>
        <p:txBody>
          <a:bodyPr vert="horz" lIns="91440" tIns="45720" rIns="91440" bIns="45720" rtlCol="0" anchor="t">
            <a:noAutofit/>
          </a:bodyPr>
          <a:lstStyle/>
          <a:p>
            <a:pPr defTabSz="914400">
              <a:lnSpc>
                <a:spcPct val="90000"/>
              </a:lnSpc>
              <a:spcAft>
                <a:spcPts val="600"/>
              </a:spcAft>
            </a:pP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健康を守るだけではなく、ミネラルの中にマグネシウムがあり</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マグネシウムがカルシウムとバランスを取り合っています（１：１の法則）</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多くの人達はマグネシウムが不足していてカルシウムがすごく高い状態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カルシウムは筋肉に働きかけて収縮する役割があります。</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スポーツ選手に多いのが足がつる。</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2400" dirty="0">
                <a:latin typeface="BIZ UDPゴシック" panose="020B0400000000000000" pitchFamily="50" charset="-128"/>
                <a:ea typeface="BIZ UDPゴシック" panose="020B0400000000000000" pitchFamily="50" charset="-128"/>
              </a:rPr>
              <a:t>サッカー選手に多い急死は汗でマグネシウムが大量消費されるのが原因のひとつ。</a:t>
            </a:r>
            <a:endParaRPr lang="en-US" altLang="ja-JP" sz="24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58582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1936"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12" y="1880109"/>
            <a:ext cx="9144000" cy="5383781"/>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13" y="1893625"/>
            <a:ext cx="9143999" cy="5383785"/>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23897" y="4784113"/>
            <a:ext cx="3335972" cy="5383788"/>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68982" y="1292957"/>
            <a:ext cx="5200475" cy="557194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80124" y="1866591"/>
            <a:ext cx="9144004" cy="538378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477DAF91-DAB7-80EF-6CC7-A7799BA13A2D}"/>
              </a:ext>
            </a:extLst>
          </p:cNvPr>
          <p:cNvSpPr txBox="1"/>
          <p:nvPr/>
        </p:nvSpPr>
        <p:spPr>
          <a:xfrm>
            <a:off x="622296" y="782473"/>
            <a:ext cx="4268488" cy="4516663"/>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ja-JP" altLang="en-US" sz="5300" b="1" i="0" kern="1200" dirty="0">
                <a:solidFill>
                  <a:srgbClr val="FFFFFF"/>
                </a:solidFill>
                <a:effectLst/>
                <a:latin typeface="+mj-lt"/>
                <a:ea typeface="+mj-ea"/>
                <a:cs typeface="+mj-cs"/>
              </a:rPr>
              <a:t>マグネシウム</a:t>
            </a:r>
            <a:endParaRPr lang="en-US" altLang="ja-JP" sz="5300" b="1" i="0" kern="1200" dirty="0">
              <a:solidFill>
                <a:srgbClr val="FFFFFF"/>
              </a:solidFill>
              <a:effectLst/>
              <a:latin typeface="+mj-lt"/>
              <a:ea typeface="+mj-ea"/>
              <a:cs typeface="+mj-cs"/>
            </a:endParaRPr>
          </a:p>
          <a:p>
            <a:pPr algn="r" defTabSz="914400">
              <a:lnSpc>
                <a:spcPct val="90000"/>
              </a:lnSpc>
              <a:spcBef>
                <a:spcPct val="0"/>
              </a:spcBef>
              <a:spcAft>
                <a:spcPts val="600"/>
              </a:spcAft>
            </a:pPr>
            <a:r>
              <a:rPr lang="ja-JP" altLang="en-US" sz="5300" b="1" kern="1200">
                <a:solidFill>
                  <a:srgbClr val="FFFFFF"/>
                </a:solidFill>
                <a:latin typeface="+mj-lt"/>
                <a:ea typeface="+mj-ea"/>
                <a:cs typeface="+mj-cs"/>
              </a:rPr>
              <a:t>が不足すると</a:t>
            </a:r>
            <a:endParaRPr lang="en-US" altLang="ja-JP" sz="5300" b="1" i="0" kern="1200" dirty="0">
              <a:solidFill>
                <a:srgbClr val="FFFFFF"/>
              </a:solidFill>
              <a:effectLst/>
              <a:latin typeface="+mj-lt"/>
              <a:ea typeface="+mj-ea"/>
              <a:cs typeface="+mj-cs"/>
            </a:endParaRPr>
          </a:p>
        </p:txBody>
      </p:sp>
      <p:sp>
        <p:nvSpPr>
          <p:cNvPr id="6" name="テキスト ボックス 3">
            <a:extLst>
              <a:ext uri="{FF2B5EF4-FFF2-40B4-BE49-F238E27FC236}">
                <a16:creationId xmlns:a16="http://schemas.microsoft.com/office/drawing/2014/main" id="{8F9DA174-E941-42D3-405A-6CD252B0CFF5}"/>
              </a:ext>
            </a:extLst>
          </p:cNvPr>
          <p:cNvSpPr txBox="1"/>
          <p:nvPr/>
        </p:nvSpPr>
        <p:spPr>
          <a:xfrm>
            <a:off x="6413678" y="865973"/>
            <a:ext cx="8740463" cy="739472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altLang="ja-JP" sz="2700" i="0" dirty="0">
              <a:effectLst/>
              <a:highlight>
                <a:srgbClr val="D8E9EC"/>
              </a:highlight>
            </a:endParaRPr>
          </a:p>
          <a:p>
            <a:pPr indent="-228600" defTabSz="914400">
              <a:lnSpc>
                <a:spcPct val="90000"/>
              </a:lnSpc>
              <a:spcAft>
                <a:spcPts val="600"/>
              </a:spcAft>
              <a:buFont typeface="Arial" panose="020B0604020202020204" pitchFamily="34" charset="0"/>
              <a:buChar char="•"/>
            </a:pPr>
            <a:r>
              <a:rPr lang="ja-JP" altLang="en-US" sz="2700" dirty="0"/>
              <a:t>　　上まぶたがピクピク</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うつ状態、集中力が低下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首、背中の筋肉痛</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不整脈、心臓発作を起こしやすくなる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動脈にコレステロールが沈着し、動脈硬化や</a:t>
            </a:r>
            <a:br>
              <a:rPr lang="en-US" altLang="ja-JP" sz="2700" dirty="0"/>
            </a:br>
            <a:r>
              <a:rPr lang="ja-JP" altLang="en-US" sz="2700" dirty="0"/>
              <a:t>　　　虚血性心疾患のリスクが高まる</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手足のしびれ、震え、けいれん</a:t>
            </a:r>
            <a:br>
              <a:rPr lang="en-US" altLang="ja-JP" sz="2700" dirty="0"/>
            </a:br>
            <a:r>
              <a:rPr lang="ja-JP" altLang="en-US" sz="2700" dirty="0"/>
              <a:t>　　　睡眠・運動時のこむら返り</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骨が弱くなる。骨粗しょう症の原因</a:t>
            </a:r>
            <a:endParaRPr lang="en-US" altLang="ja-JP" sz="2700" dirty="0"/>
          </a:p>
          <a:p>
            <a:pPr indent="-228600" defTabSz="914400">
              <a:lnSpc>
                <a:spcPct val="90000"/>
              </a:lnSpc>
              <a:spcAft>
                <a:spcPts val="600"/>
              </a:spcAft>
              <a:buFont typeface="Arial" panose="020B0604020202020204" pitchFamily="34" charset="0"/>
              <a:buChar char="•"/>
            </a:pPr>
            <a:r>
              <a:rPr lang="ja-JP" altLang="en-US" sz="2700" dirty="0"/>
              <a:t>　　末梢神経の抵抗性が増し、高血圧の原因となる</a:t>
            </a:r>
            <a:br>
              <a:rPr lang="en-US" altLang="ja-JP" sz="2700" dirty="0"/>
            </a:br>
            <a:r>
              <a:rPr lang="ja-JP" altLang="en-US" sz="2700" dirty="0"/>
              <a:t>　　</a:t>
            </a:r>
            <a:endParaRPr lang="en-US" altLang="ja-JP" sz="2700" dirty="0"/>
          </a:p>
        </p:txBody>
      </p:sp>
      <p:sp>
        <p:nvSpPr>
          <p:cNvPr id="4" name="テキスト ボックス 3">
            <a:extLst>
              <a:ext uri="{FF2B5EF4-FFF2-40B4-BE49-F238E27FC236}">
                <a16:creationId xmlns:a16="http://schemas.microsoft.com/office/drawing/2014/main" id="{40D259A4-4B7F-BCD8-9DC1-1A94BCB9251D}"/>
              </a:ext>
            </a:extLst>
          </p:cNvPr>
          <p:cNvSpPr txBox="1"/>
          <p:nvPr/>
        </p:nvSpPr>
        <p:spPr>
          <a:xfrm>
            <a:off x="12290171" y="8535085"/>
            <a:ext cx="2545890" cy="338554"/>
          </a:xfrm>
          <a:prstGeom prst="rect">
            <a:avLst/>
          </a:prstGeom>
          <a:noFill/>
        </p:spPr>
        <p:txBody>
          <a:bodyPr wrap="none" rtlCol="0">
            <a:spAutoFit/>
          </a:bodyPr>
          <a:lstStyle/>
          <a:p>
            <a:pPr>
              <a:spcAft>
                <a:spcPts val="600"/>
              </a:spcAft>
            </a:pPr>
            <a:r>
              <a:rPr kumimoji="1" lang="ja-JP" altLang="en-US" sz="1600" dirty="0">
                <a:latin typeface="BIZ UDPゴシック" panose="020B0400000000000000" pitchFamily="50" charset="-128"/>
                <a:ea typeface="BIZ UDPゴシック" panose="020B0400000000000000" pitchFamily="50" charset="-128"/>
              </a:rPr>
              <a:t>荒木絵美氏　講座より引用</a:t>
            </a:r>
          </a:p>
        </p:txBody>
      </p:sp>
    </p:spTree>
    <p:extLst>
      <p:ext uri="{BB962C8B-B14F-4D97-AF65-F5344CB8AC3E}">
        <p14:creationId xmlns:p14="http://schemas.microsoft.com/office/powerpoint/2010/main" val="369134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文字の書かれた紙&#10;&#10;中程度の精度で自動的に生成された説明">
            <a:extLst>
              <a:ext uri="{FF2B5EF4-FFF2-40B4-BE49-F238E27FC236}">
                <a16:creationId xmlns:a16="http://schemas.microsoft.com/office/drawing/2014/main" id="{38977096-2F8A-0215-FCB4-5FC9F2BB9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755"/>
            <a:ext cx="16256000" cy="8850489"/>
          </a:xfrm>
          <a:prstGeom prst="rect">
            <a:avLst/>
          </a:prstGeom>
        </p:spPr>
      </p:pic>
    </p:spTree>
    <p:extLst>
      <p:ext uri="{BB962C8B-B14F-4D97-AF65-F5344CB8AC3E}">
        <p14:creationId xmlns:p14="http://schemas.microsoft.com/office/powerpoint/2010/main" val="2459773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低い精度で自動的に生成された説明">
            <a:extLst>
              <a:ext uri="{FF2B5EF4-FFF2-40B4-BE49-F238E27FC236}">
                <a16:creationId xmlns:a16="http://schemas.microsoft.com/office/drawing/2014/main" id="{B14A2625-CE64-24B1-8B3B-9C8CB91660E3}"/>
              </a:ext>
            </a:extLst>
          </p:cNvPr>
          <p:cNvPicPr>
            <a:picLocks noChangeAspect="1"/>
          </p:cNvPicPr>
          <p:nvPr/>
        </p:nvPicPr>
        <p:blipFill rotWithShape="1">
          <a:blip r:embed="rId2">
            <a:extLst>
              <a:ext uri="{28A0092B-C50C-407E-A947-70E740481C1C}">
                <a14:useLocalDpi xmlns:a14="http://schemas.microsoft.com/office/drawing/2010/main" val="0"/>
              </a:ext>
            </a:extLst>
          </a:blip>
          <a:srcRect l="3756" t="27171" b="21638"/>
          <a:stretch/>
        </p:blipFill>
        <p:spPr>
          <a:xfrm>
            <a:off x="2283448" y="1426643"/>
            <a:ext cx="11245780" cy="5537594"/>
          </a:xfrm>
          <a:prstGeom prst="rect">
            <a:avLst/>
          </a:prstGeom>
        </p:spPr>
      </p:pic>
      <p:sp>
        <p:nvSpPr>
          <p:cNvPr id="8" name="テキスト ボックス 7">
            <a:extLst>
              <a:ext uri="{FF2B5EF4-FFF2-40B4-BE49-F238E27FC236}">
                <a16:creationId xmlns:a16="http://schemas.microsoft.com/office/drawing/2014/main" id="{00DA97E1-8684-DC3A-FA31-87FFAAE2814F}"/>
              </a:ext>
            </a:extLst>
          </p:cNvPr>
          <p:cNvSpPr txBox="1"/>
          <p:nvPr/>
        </p:nvSpPr>
        <p:spPr>
          <a:xfrm>
            <a:off x="1037492" y="6593972"/>
            <a:ext cx="16990142" cy="2246769"/>
          </a:xfrm>
          <a:prstGeom prst="rect">
            <a:avLst/>
          </a:prstGeom>
          <a:noFill/>
        </p:spPr>
        <p:txBody>
          <a:bodyPr wrap="square">
            <a:spAutoFit/>
          </a:bodyPr>
          <a:lstStyle/>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一億年以上前、急激な地殻変動があり植物たちは押し倒されて地層の一部になりました。</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通常であれば強い圧によって炭化してしまいますが、アメリカユタ州にあるその地層は、</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奇跡的に程よい圧により水分だけが抜け、押し花のような状態で保存されていました。</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それが</a:t>
            </a:r>
            <a:r>
              <a:rPr lang="en-US" altLang="ja-JP" sz="2800" dirty="0">
                <a:latin typeface="BIZ UDPゴシック" panose="020B0400000000000000" pitchFamily="50" charset="-128"/>
                <a:ea typeface="BIZ UDPゴシック" panose="020B0400000000000000" pitchFamily="50" charset="-128"/>
              </a:rPr>
              <a:t>POSSIL</a:t>
            </a:r>
            <a:r>
              <a:rPr lang="ja-JP" altLang="en-US" sz="2800" dirty="0">
                <a:latin typeface="BIZ UDPゴシック" panose="020B0400000000000000" pitchFamily="50" charset="-128"/>
                <a:ea typeface="BIZ UDPゴシック" panose="020B0400000000000000" pitchFamily="50" charset="-128"/>
              </a:rPr>
              <a:t>ミネラルの元となっているヒューリックシェールと呼ばれる地層の正体です。</a:t>
            </a:r>
          </a:p>
        </p:txBody>
      </p:sp>
      <p:sp>
        <p:nvSpPr>
          <p:cNvPr id="9" name="テキスト ボックス 8">
            <a:extLst>
              <a:ext uri="{FF2B5EF4-FFF2-40B4-BE49-F238E27FC236}">
                <a16:creationId xmlns:a16="http://schemas.microsoft.com/office/drawing/2014/main" id="{2BF467EE-109F-A920-258A-F6F9B5992711}"/>
              </a:ext>
            </a:extLst>
          </p:cNvPr>
          <p:cNvSpPr txBox="1"/>
          <p:nvPr/>
        </p:nvSpPr>
        <p:spPr>
          <a:xfrm>
            <a:off x="1037492" y="828622"/>
            <a:ext cx="15872542" cy="1077218"/>
          </a:xfrm>
          <a:prstGeom prst="rect">
            <a:avLst/>
          </a:prstGeom>
          <a:noFill/>
        </p:spPr>
        <p:txBody>
          <a:bodyPr wrap="square">
            <a:spAutoFit/>
          </a:bodyPr>
          <a:lstStyle/>
          <a:p>
            <a:r>
              <a:rPr lang="ja-JP" altLang="en-US" sz="3200" dirty="0">
                <a:solidFill>
                  <a:srgbClr val="0070C0"/>
                </a:solidFill>
                <a:latin typeface="BIZ UDPゴシック" panose="020B0400000000000000" pitchFamily="50" charset="-128"/>
                <a:ea typeface="BIZ UDPゴシック" panose="020B0400000000000000" pitchFamily="50" charset="-128"/>
              </a:rPr>
              <a:t>ヒューミックシェールと呼ばれるミネラル鉱山から摂れる植物性ミネラルです</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a:p>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A8574D8-0A77-CFB5-9928-6E4014A3CA2D}"/>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4800" dirty="0">
                <a:solidFill>
                  <a:srgbClr val="0070C0"/>
                </a:solidFill>
                <a:latin typeface="BIZ UDPゴシック" panose="020B0400000000000000" pitchFamily="50" charset="-128"/>
                <a:ea typeface="BIZ UDPゴシック" panose="020B0400000000000000" pitchFamily="50" charset="-128"/>
              </a:rPr>
              <a:t>PHOSSIL</a:t>
            </a:r>
            <a:r>
              <a:rPr lang="ja-JP" altLang="en-US" sz="4800" dirty="0">
                <a:solidFill>
                  <a:srgbClr val="0070C0"/>
                </a:solidFill>
                <a:latin typeface="BIZ UDPゴシック" panose="020B0400000000000000" pitchFamily="50" charset="-128"/>
                <a:ea typeface="BIZ UDPゴシック" panose="020B0400000000000000" pitchFamily="50" charset="-128"/>
              </a:rPr>
              <a:t>ミネラルって何？</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42716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09E31BA2-CE8A-200F-03B3-FF42C3589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69" y="1924504"/>
            <a:ext cx="14633792" cy="6646181"/>
          </a:xfrm>
          <a:prstGeom prst="rect">
            <a:avLst/>
          </a:prstGeom>
        </p:spPr>
      </p:pic>
      <p:pic>
        <p:nvPicPr>
          <p:cNvPr id="4" name="図 3" descr="ダイアグラム&#10;&#10;自動的に生成された説明">
            <a:extLst>
              <a:ext uri="{FF2B5EF4-FFF2-40B4-BE49-F238E27FC236}">
                <a16:creationId xmlns:a16="http://schemas.microsoft.com/office/drawing/2014/main" id="{A0DCE810-8CD5-B683-6D8A-A4AE8E732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829" y="0"/>
            <a:ext cx="5048250" cy="2046224"/>
          </a:xfrm>
          <a:prstGeom prst="rect">
            <a:avLst/>
          </a:prstGeom>
        </p:spPr>
      </p:pic>
      <p:sp>
        <p:nvSpPr>
          <p:cNvPr id="5" name="テキスト ボックス 4">
            <a:extLst>
              <a:ext uri="{FF2B5EF4-FFF2-40B4-BE49-F238E27FC236}">
                <a16:creationId xmlns:a16="http://schemas.microsoft.com/office/drawing/2014/main" id="{BA713637-EEBE-9B47-7B42-B1B46F713299}"/>
              </a:ext>
            </a:extLst>
          </p:cNvPr>
          <p:cNvSpPr txBox="1"/>
          <p:nvPr/>
        </p:nvSpPr>
        <p:spPr>
          <a:xfrm>
            <a:off x="11907141" y="86439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
        <p:nvSpPr>
          <p:cNvPr id="6" name="正方形/長方形 5">
            <a:extLst>
              <a:ext uri="{FF2B5EF4-FFF2-40B4-BE49-F238E27FC236}">
                <a16:creationId xmlns:a16="http://schemas.microsoft.com/office/drawing/2014/main" id="{CCB25E08-D266-376C-0F28-577401D89392}"/>
              </a:ext>
            </a:extLst>
          </p:cNvPr>
          <p:cNvSpPr/>
          <p:nvPr/>
        </p:nvSpPr>
        <p:spPr>
          <a:xfrm>
            <a:off x="10802679" y="2764465"/>
            <a:ext cx="382772" cy="212651"/>
          </a:xfrm>
          <a:prstGeom prst="rect">
            <a:avLst/>
          </a:prstGeom>
          <a:solidFill>
            <a:srgbClr val="F7FAEB"/>
          </a:solidFill>
          <a:ln>
            <a:solidFill>
              <a:srgbClr val="F8F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453E17AE-31A8-14A4-4643-0569F8AE1DA1}"/>
              </a:ext>
            </a:extLst>
          </p:cNvPr>
          <p:cNvCxnSpPr/>
          <p:nvPr/>
        </p:nvCxnSpPr>
        <p:spPr>
          <a:xfrm>
            <a:off x="10260000" y="2880000"/>
            <a:ext cx="1657355" cy="0"/>
          </a:xfrm>
          <a:prstGeom prst="line">
            <a:avLst/>
          </a:prstGeom>
          <a:ln w="57150">
            <a:solidFill>
              <a:schemeClr val="bg2">
                <a:lumMod val="90000"/>
                <a:alpha val="9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88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8D4FF26-0CF6-A496-8926-6CD2436223E7}"/>
              </a:ext>
            </a:extLst>
          </p:cNvPr>
          <p:cNvSpPr txBox="1"/>
          <p:nvPr/>
        </p:nvSpPr>
        <p:spPr>
          <a:xfrm>
            <a:off x="201838" y="1696643"/>
            <a:ext cx="15852321" cy="8279190"/>
          </a:xfrm>
          <a:prstGeom prst="rect">
            <a:avLst/>
          </a:prstGeom>
          <a:noFill/>
        </p:spPr>
        <p:txBody>
          <a:bodyPr wrap="square">
            <a:spAutoFit/>
          </a:bodyPr>
          <a:lstStyle/>
          <a:p>
            <a:r>
              <a:rPr lang="ja-JP" altLang="en-US" sz="2800" dirty="0">
                <a:latin typeface="BIZ UDゴシック" panose="020B0400000000000000" pitchFamily="49" charset="-128"/>
                <a:ea typeface="BIZ UDゴシック" panose="020B0400000000000000" pitchFamily="49" charset="-128"/>
              </a:rPr>
              <a:t>植物性ミネラルとは植物が自分の生命体の智慧を持って吸収した</a:t>
            </a:r>
            <a:r>
              <a:rPr lang="en-US" altLang="ja-JP" sz="2800" dirty="0">
                <a:latin typeface="BIZ UDゴシック" panose="020B0400000000000000" pitchFamily="49" charset="-128"/>
                <a:ea typeface="BIZ UDゴシック" panose="020B0400000000000000" pitchFamily="49" charset="-128"/>
              </a:rPr>
              <a:t>70</a:t>
            </a:r>
            <a:r>
              <a:rPr lang="ja-JP" altLang="en-US" sz="2800" dirty="0">
                <a:latin typeface="BIZ UDゴシック" panose="020B0400000000000000" pitchFamily="49" charset="-128"/>
                <a:ea typeface="BIZ UDゴシック" panose="020B0400000000000000" pitchFamily="49" charset="-128"/>
              </a:rPr>
              <a:t>種類以上の</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ミネラルのことをいいます。</a:t>
            </a:r>
          </a:p>
          <a:p>
            <a:r>
              <a:rPr lang="ja-JP" altLang="en-US" sz="2800" dirty="0">
                <a:latin typeface="BIZ UDゴシック" panose="020B0400000000000000" pitchFamily="49" charset="-128"/>
                <a:ea typeface="BIZ UDゴシック" panose="020B0400000000000000" pitchFamily="49" charset="-128"/>
              </a:rPr>
              <a:t>植物からものミネラルが取れない時代になり、あきらめかけた時</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アメリカの広大な大自然に存在していた。水より地層のほう。</a:t>
            </a:r>
            <a:r>
              <a:rPr lang="en-US" altLang="ja-JP" sz="2800" dirty="0">
                <a:latin typeface="BIZ UDゴシック" panose="020B0400000000000000" pitchFamily="49" charset="-128"/>
                <a:ea typeface="BIZ UDゴシック" panose="020B0400000000000000" pitchFamily="49" charset="-128"/>
              </a:rPr>
              <a:t>7000</a:t>
            </a:r>
            <a:r>
              <a:rPr lang="ja-JP" altLang="en-US" sz="2800" dirty="0">
                <a:latin typeface="BIZ UDゴシック" panose="020B0400000000000000" pitchFamily="49" charset="-128"/>
                <a:ea typeface="BIZ UDゴシック" panose="020B0400000000000000" pitchFamily="49" charset="-128"/>
              </a:rPr>
              <a:t>万円</a:t>
            </a:r>
            <a:r>
              <a:rPr lang="en-US" altLang="ja-JP" sz="2800" dirty="0">
                <a:latin typeface="BIZ UDゴシック" panose="020B0400000000000000" pitchFamily="49" charset="-128"/>
                <a:ea typeface="BIZ UDゴシック" panose="020B0400000000000000" pitchFamily="49" charset="-128"/>
              </a:rPr>
              <a:t>~12000</a:t>
            </a:r>
            <a:r>
              <a:rPr lang="ja-JP" altLang="en-US" sz="2800" dirty="0">
                <a:latin typeface="BIZ UDゴシック" panose="020B0400000000000000" pitchFamily="49" charset="-128"/>
                <a:ea typeface="BIZ UDゴシック" panose="020B0400000000000000" pitchFamily="49" charset="-128"/>
              </a:rPr>
              <a:t>万円前のもので植物の堆積物。</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ミネラルが大量に眠っており千葉県のサイズと同等。</a:t>
            </a:r>
          </a:p>
          <a:p>
            <a:r>
              <a:rPr lang="en-US" altLang="ja-JP" sz="2800" dirty="0">
                <a:latin typeface="BIZ UDゴシック" panose="020B0400000000000000" pitchFamily="49" charset="-128"/>
                <a:ea typeface="BIZ UDゴシック" panose="020B0400000000000000" pitchFamily="49" charset="-128"/>
              </a:rPr>
              <a:t>70</a:t>
            </a:r>
            <a:r>
              <a:rPr lang="ja-JP" altLang="en-US" sz="2800" dirty="0">
                <a:latin typeface="BIZ UDゴシック" panose="020B0400000000000000" pitchFamily="49" charset="-128"/>
                <a:ea typeface="BIZ UDゴシック" panose="020B0400000000000000" pitchFamily="49" charset="-128"/>
              </a:rPr>
              <a:t>種類以上のミネラル抽出に成功。故に酵素も活性酸素を除去してくれる。</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酵素はミネラルとタンパク質の結合体。</a:t>
            </a:r>
          </a:p>
          <a:p>
            <a:r>
              <a:rPr lang="ja-JP" altLang="en-US" sz="2800" dirty="0">
                <a:solidFill>
                  <a:srgbClr val="0070C0"/>
                </a:solidFill>
                <a:latin typeface="BIZ UDゴシック" panose="020B0400000000000000" pitchFamily="49" charset="-128"/>
                <a:ea typeface="BIZ UDゴシック" panose="020B0400000000000000" pitchFamily="49" charset="-128"/>
              </a:rPr>
              <a:t>糖尿病、高血圧、脳梗塞、喘息、うつ病、心臓病、アトピー、冷え性を様々な病気をおこしている根本的な原因がミネラル不足とも。</a:t>
            </a:r>
            <a:endParaRPr lang="en-US" altLang="ja-JP" sz="2800" dirty="0">
              <a:solidFill>
                <a:srgbClr val="0070C0"/>
              </a:solidFill>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明白な事実として、タンパク質、脂質、糖質、ビタミンよりもわたしたちの健康はより直接的にミネラルによって支配されています。</a:t>
            </a:r>
            <a:endParaRPr lang="en-US" altLang="ja-JP" sz="2800" dirty="0">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ノーベル化学賞、ノーベル平和賞を</a:t>
            </a:r>
            <a:r>
              <a:rPr lang="en-US" altLang="ja-JP" sz="2800" dirty="0">
                <a:latin typeface="BIZ UDゴシック" panose="020B0400000000000000" pitchFamily="49" charset="-128"/>
                <a:ea typeface="BIZ UDゴシック" panose="020B0400000000000000" pitchFamily="49" charset="-128"/>
              </a:rPr>
              <a:t>2</a:t>
            </a:r>
            <a:r>
              <a:rPr lang="ja-JP" altLang="en-US" sz="2800" dirty="0">
                <a:latin typeface="BIZ UDゴシック" panose="020B0400000000000000" pitchFamily="49" charset="-128"/>
                <a:ea typeface="BIZ UDゴシック" panose="020B0400000000000000" pitchFamily="49" charset="-128"/>
              </a:rPr>
              <a:t>度受賞したライナス・ポーリング博士は全ての病気の弊害、全ての病気を追究するとミネラル欠乏症に辿り着く。</a:t>
            </a:r>
          </a:p>
          <a:p>
            <a:r>
              <a:rPr lang="ja-JP" altLang="en-US" sz="2800" dirty="0">
                <a:solidFill>
                  <a:srgbClr val="0070C0"/>
                </a:solidFill>
                <a:latin typeface="BIZ UDゴシック" panose="020B0400000000000000" pitchFamily="49" charset="-128"/>
                <a:ea typeface="BIZ UDゴシック" panose="020B0400000000000000" pitchFamily="49" charset="-128"/>
              </a:rPr>
              <a:t>私達のからだに絶対必要なものは植物性ミネラル。</a:t>
            </a:r>
            <a:endParaRPr lang="en-US" altLang="ja-JP" sz="2800" dirty="0">
              <a:solidFill>
                <a:srgbClr val="0070C0"/>
              </a:solidFill>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a:p>
            <a:endParaRPr lang="ja-JP" altLang="en-US" sz="28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6FFB42CE-D11E-9333-7A43-0D6AC939B4E9}"/>
              </a:ext>
            </a:extLst>
          </p:cNvPr>
          <p:cNvSpPr txBox="1"/>
          <p:nvPr/>
        </p:nvSpPr>
        <p:spPr>
          <a:xfrm>
            <a:off x="0" y="-14170"/>
            <a:ext cx="16256000" cy="15696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4800" dirty="0">
                <a:solidFill>
                  <a:srgbClr val="0070C0"/>
                </a:solidFill>
                <a:latin typeface="BIZ UDゴシック" panose="020B0400000000000000" pitchFamily="49" charset="-128"/>
                <a:ea typeface="BIZ UDゴシック" panose="020B0400000000000000" pitchFamily="49" charset="-128"/>
              </a:rPr>
              <a:t>元気なからだを最高に保つには</a:t>
            </a:r>
            <a:r>
              <a:rPr lang="en-US" altLang="ja-JP" sz="4800" dirty="0">
                <a:solidFill>
                  <a:srgbClr val="0070C0"/>
                </a:solidFill>
                <a:latin typeface="BIZ UDゴシック" panose="020B0400000000000000" pitchFamily="49" charset="-128"/>
                <a:ea typeface="BIZ UDゴシック" panose="020B0400000000000000" pitchFamily="49" charset="-128"/>
              </a:rPr>
              <a:t>16</a:t>
            </a:r>
            <a:r>
              <a:rPr lang="ja-JP" altLang="en-US" sz="4800" dirty="0">
                <a:solidFill>
                  <a:srgbClr val="0070C0"/>
                </a:solidFill>
                <a:latin typeface="BIZ UDゴシック" panose="020B0400000000000000" pitchFamily="49" charset="-128"/>
                <a:ea typeface="BIZ UDゴシック" panose="020B0400000000000000" pitchFamily="49" charset="-128"/>
              </a:rPr>
              <a:t>種類の必須ミネラルと</a:t>
            </a:r>
            <a:endParaRPr lang="en-US" altLang="ja-JP" sz="4800" dirty="0">
              <a:solidFill>
                <a:srgbClr val="0070C0"/>
              </a:solidFill>
              <a:latin typeface="BIZ UDゴシック" panose="020B0400000000000000" pitchFamily="49" charset="-128"/>
              <a:ea typeface="BIZ UDゴシック" panose="020B0400000000000000" pitchFamily="49" charset="-128"/>
            </a:endParaRPr>
          </a:p>
          <a:p>
            <a:pPr algn="ctr"/>
            <a:r>
              <a:rPr lang="en-US" altLang="ja-JP" sz="4800" dirty="0">
                <a:solidFill>
                  <a:srgbClr val="0070C0"/>
                </a:solidFill>
                <a:latin typeface="BIZ UDゴシック" panose="020B0400000000000000" pitchFamily="49" charset="-128"/>
                <a:ea typeface="BIZ UDゴシック" panose="020B0400000000000000" pitchFamily="49" charset="-128"/>
              </a:rPr>
              <a:t>70</a:t>
            </a:r>
            <a:r>
              <a:rPr lang="ja-JP" altLang="en-US" sz="4800" dirty="0">
                <a:solidFill>
                  <a:srgbClr val="0070C0"/>
                </a:solidFill>
                <a:latin typeface="BIZ UDゴシック" panose="020B0400000000000000" pitchFamily="49" charset="-128"/>
                <a:ea typeface="BIZ UDゴシック" panose="020B0400000000000000" pitchFamily="49" charset="-128"/>
              </a:rPr>
              <a:t>種類以上の植物性ミネラルが必要と言われています</a:t>
            </a:r>
            <a:endParaRPr lang="en-US" altLang="ja-JP" sz="4800" dirty="0">
              <a:solidFill>
                <a:srgbClr val="0070C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19164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672843D-F6B9-EAB0-2FDB-44C50AE2A4CE}"/>
              </a:ext>
            </a:extLst>
          </p:cNvPr>
          <p:cNvSpPr txBox="1"/>
          <p:nvPr/>
        </p:nvSpPr>
        <p:spPr>
          <a:xfrm>
            <a:off x="888351" y="10472750"/>
            <a:ext cx="4158511"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山北弘一氏　ミネラル講座より画像引用</a:t>
            </a:r>
          </a:p>
        </p:txBody>
      </p:sp>
      <p:sp>
        <p:nvSpPr>
          <p:cNvPr id="6" name="テキスト ボックス 5">
            <a:extLst>
              <a:ext uri="{FF2B5EF4-FFF2-40B4-BE49-F238E27FC236}">
                <a16:creationId xmlns:a16="http://schemas.microsoft.com/office/drawing/2014/main" id="{7E3735E9-FE19-E5DD-68D4-9C526FA17A01}"/>
              </a:ext>
            </a:extLst>
          </p:cNvPr>
          <p:cNvSpPr txBox="1"/>
          <p:nvPr/>
        </p:nvSpPr>
        <p:spPr>
          <a:xfrm>
            <a:off x="300003" y="6685724"/>
            <a:ext cx="15553850" cy="2062103"/>
          </a:xfrm>
          <a:prstGeom prst="rect">
            <a:avLst/>
          </a:prstGeom>
          <a:noFill/>
        </p:spPr>
        <p:txBody>
          <a:bodyPr wrap="square">
            <a:spAutoFit/>
          </a:bodyPr>
          <a:lstStyle/>
          <a:p>
            <a:r>
              <a:rPr lang="ja-JP" altLang="en-US" sz="3200" dirty="0">
                <a:solidFill>
                  <a:srgbClr val="0070C0"/>
                </a:solidFill>
                <a:latin typeface="BIZ UDゴシック" panose="020B0400000000000000" pitchFamily="49" charset="-128"/>
                <a:ea typeface="BIZ UDゴシック" panose="020B0400000000000000" pitchFamily="49" charset="-128"/>
              </a:rPr>
              <a:t>セロトニンが多いと</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幸福感を感じる。</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メラトニンが少ないと</a:t>
            </a:r>
            <a:endParaRPr lang="en-US" altLang="ja-JP" sz="3200" dirty="0">
              <a:solidFill>
                <a:srgbClr val="0070C0"/>
              </a:solidFill>
              <a:latin typeface="BIZ UDゴシック" panose="020B0400000000000000" pitchFamily="49" charset="-128"/>
              <a:ea typeface="BIZ UDゴシック" panose="020B0400000000000000" pitchFamily="49" charset="-128"/>
            </a:endParaRPr>
          </a:p>
          <a:p>
            <a:r>
              <a:rPr lang="ja-JP" altLang="en-US" sz="3200" dirty="0">
                <a:solidFill>
                  <a:srgbClr val="0070C0"/>
                </a:solidFill>
                <a:latin typeface="BIZ UDゴシック" panose="020B0400000000000000" pitchFamily="49" charset="-128"/>
                <a:ea typeface="BIZ UDゴシック" panose="020B0400000000000000" pitchFamily="49" charset="-128"/>
              </a:rPr>
              <a:t>不眠になるといわれています</a:t>
            </a:r>
            <a:endParaRPr lang="ja-JP" altLang="en-US" sz="3200" dirty="0">
              <a:solidFill>
                <a:srgbClr val="0070C0"/>
              </a:solidFill>
            </a:endParaRPr>
          </a:p>
        </p:txBody>
      </p:sp>
      <p:pic>
        <p:nvPicPr>
          <p:cNvPr id="15362" name="Picture 2">
            <a:extLst>
              <a:ext uri="{FF2B5EF4-FFF2-40B4-BE49-F238E27FC236}">
                <a16:creationId xmlns:a16="http://schemas.microsoft.com/office/drawing/2014/main" id="{751A1D5B-357D-C627-7369-FE09F7DD18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111"/>
          <a:stretch/>
        </p:blipFill>
        <p:spPr bwMode="auto">
          <a:xfrm>
            <a:off x="-244275" y="58994"/>
            <a:ext cx="10582275" cy="1528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6BAF5B2-5A21-7FB9-1432-BCD6F482A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83"/>
          <a:stretch/>
        </p:blipFill>
        <p:spPr bwMode="auto">
          <a:xfrm>
            <a:off x="4720003" y="1320348"/>
            <a:ext cx="11235994" cy="776465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5CC7EFA-2307-0ADF-6265-48871BFEFED7}"/>
              </a:ext>
            </a:extLst>
          </p:cNvPr>
          <p:cNvSpPr txBox="1"/>
          <p:nvPr/>
        </p:nvSpPr>
        <p:spPr>
          <a:xfrm>
            <a:off x="5930287" y="5297980"/>
            <a:ext cx="15869263" cy="1077218"/>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ビタミン</a:t>
            </a:r>
            <a:r>
              <a:rPr lang="en-US" altLang="ja-JP" sz="3200" dirty="0">
                <a:latin typeface="BIZ UDPゴシック" panose="020B0400000000000000" pitchFamily="50" charset="-128"/>
                <a:ea typeface="BIZ UDPゴシック" panose="020B0400000000000000" pitchFamily="50" charset="-128"/>
              </a:rPr>
              <a:t>B6</a:t>
            </a:r>
            <a:r>
              <a:rPr lang="ja-JP" altLang="en-US" sz="3200" dirty="0">
                <a:latin typeface="BIZ UDPゴシック" panose="020B0400000000000000" pitchFamily="50" charset="-128"/>
                <a:ea typeface="BIZ UDPゴシック" panose="020B0400000000000000" pitchFamily="50" charset="-128"/>
              </a:rPr>
              <a:t>・亜鉛</a:t>
            </a:r>
            <a:endParaRPr lang="en-US" altLang="ja-JP" sz="3200" dirty="0">
              <a:latin typeface="BIZ UDPゴシック" panose="020B0400000000000000" pitchFamily="50" charset="-128"/>
              <a:ea typeface="BIZ UDPゴシック" panose="020B0400000000000000" pitchFamily="50" charset="-128"/>
            </a:endParaRPr>
          </a:p>
          <a:p>
            <a:r>
              <a:rPr lang="ja-JP" altLang="en-US" sz="3200" dirty="0">
                <a:latin typeface="BIZ UDPゴシック" panose="020B0400000000000000" pitchFamily="50" charset="-128"/>
                <a:ea typeface="BIZ UDPゴシック" panose="020B0400000000000000" pitchFamily="50" charset="-128"/>
              </a:rPr>
              <a:t>マグネシウム・ビタミン</a:t>
            </a:r>
            <a:r>
              <a:rPr lang="en-US" altLang="ja-JP" sz="3200" dirty="0">
                <a:latin typeface="BIZ UDPゴシック" panose="020B0400000000000000" pitchFamily="50" charset="-128"/>
                <a:ea typeface="BIZ UDPゴシック" panose="020B0400000000000000" pitchFamily="50" charset="-128"/>
              </a:rPr>
              <a:t>C</a:t>
            </a:r>
            <a:endParaRPr lang="ja-JP" altLang="en-US" sz="32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8BCCD38-E589-9FCC-1290-DD13D3D39765}"/>
              </a:ext>
            </a:extLst>
          </p:cNvPr>
          <p:cNvSpPr txBox="1"/>
          <p:nvPr/>
        </p:nvSpPr>
        <p:spPr>
          <a:xfrm>
            <a:off x="11476542" y="5297980"/>
            <a:ext cx="15869263" cy="584775"/>
          </a:xfrm>
          <a:prstGeom prst="rect">
            <a:avLst/>
          </a:prstGeom>
          <a:noFill/>
        </p:spPr>
        <p:txBody>
          <a:bodyPr wrap="square">
            <a:spAutoFit/>
          </a:bodyPr>
          <a:lstStyle/>
          <a:p>
            <a:r>
              <a:rPr lang="ja-JP" altLang="en-US" sz="3200" dirty="0">
                <a:solidFill>
                  <a:schemeClr val="bg1"/>
                </a:solidFill>
                <a:latin typeface="BIZ UDPゴシック" panose="020B0400000000000000" pitchFamily="50" charset="-128"/>
                <a:ea typeface="BIZ UDPゴシック" panose="020B0400000000000000" pitchFamily="50" charset="-128"/>
              </a:rPr>
              <a:t>マグネシウム</a:t>
            </a:r>
          </a:p>
        </p:txBody>
      </p:sp>
      <p:sp>
        <p:nvSpPr>
          <p:cNvPr id="8" name="テキスト ボックス 7">
            <a:extLst>
              <a:ext uri="{FF2B5EF4-FFF2-40B4-BE49-F238E27FC236}">
                <a16:creationId xmlns:a16="http://schemas.microsoft.com/office/drawing/2014/main" id="{5690EC29-BFD1-F9BB-DEE0-670280094596}"/>
              </a:ext>
            </a:extLst>
          </p:cNvPr>
          <p:cNvSpPr txBox="1"/>
          <p:nvPr/>
        </p:nvSpPr>
        <p:spPr>
          <a:xfrm>
            <a:off x="300003" y="6172077"/>
            <a:ext cx="15869263" cy="584775"/>
          </a:xfrm>
          <a:prstGeom prst="rect">
            <a:avLst/>
          </a:prstGeom>
          <a:noFill/>
        </p:spPr>
        <p:txBody>
          <a:bodyPr wrap="square">
            <a:spAutoFit/>
          </a:bodyPr>
          <a:lstStyle/>
          <a:p>
            <a:r>
              <a:rPr lang="ja-JP" altLang="en-US" sz="3200" dirty="0">
                <a:latin typeface="BIZ UDPゴシック" panose="020B0400000000000000" pitchFamily="50" charset="-128"/>
                <a:ea typeface="BIZ UDPゴシック" panose="020B0400000000000000" pitchFamily="50" charset="-128"/>
              </a:rPr>
              <a:t>多種類の栄養素が必要です</a:t>
            </a:r>
          </a:p>
        </p:txBody>
      </p:sp>
    </p:spTree>
    <p:extLst>
      <p:ext uri="{BB962C8B-B14F-4D97-AF65-F5344CB8AC3E}">
        <p14:creationId xmlns:p14="http://schemas.microsoft.com/office/powerpoint/2010/main" val="4404596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岩, 山, ごつごつした が含まれている画像&#10;&#10;自動的に生成された説明">
            <a:extLst>
              <a:ext uri="{FF2B5EF4-FFF2-40B4-BE49-F238E27FC236}">
                <a16:creationId xmlns:a16="http://schemas.microsoft.com/office/drawing/2014/main" id="{DBC8942A-1D1F-BA8F-9CA3-5C7833792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5546" cy="8077200"/>
          </a:xfrm>
          <a:prstGeom prst="rect">
            <a:avLst/>
          </a:prstGeom>
        </p:spPr>
      </p:pic>
      <p:pic>
        <p:nvPicPr>
          <p:cNvPr id="7" name="図 6" descr="岩肌と木&#10;&#10;中程度の精度で自動的に生成された説明">
            <a:extLst>
              <a:ext uri="{FF2B5EF4-FFF2-40B4-BE49-F238E27FC236}">
                <a16:creationId xmlns:a16="http://schemas.microsoft.com/office/drawing/2014/main" id="{D7DB8662-3073-3A11-D598-81E079EA4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481" y="6228889"/>
            <a:ext cx="7538065" cy="2915111"/>
          </a:xfrm>
          <a:prstGeom prst="rect">
            <a:avLst/>
          </a:prstGeom>
          <a:ln w="57150">
            <a:solidFill>
              <a:schemeClr val="bg1"/>
            </a:solidFill>
          </a:ln>
        </p:spPr>
      </p:pic>
    </p:spTree>
    <p:extLst>
      <p:ext uri="{BB962C8B-B14F-4D97-AF65-F5344CB8AC3E}">
        <p14:creationId xmlns:p14="http://schemas.microsoft.com/office/powerpoint/2010/main" val="13790970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DC8F28C-E4C2-84CE-249E-B037F9774096}"/>
              </a:ext>
            </a:extLst>
          </p:cNvPr>
          <p:cNvPicPr>
            <a:picLocks noChangeAspect="1"/>
          </p:cNvPicPr>
          <p:nvPr/>
        </p:nvPicPr>
        <p:blipFill rotWithShape="1">
          <a:blip r:embed="rId2"/>
          <a:srcRect l="9298" t="24076" r="10295" b="8209"/>
          <a:stretch/>
        </p:blipFill>
        <p:spPr>
          <a:xfrm>
            <a:off x="212902" y="1142074"/>
            <a:ext cx="16043098" cy="7596042"/>
          </a:xfrm>
          <a:prstGeom prst="rect">
            <a:avLst/>
          </a:prstGeom>
        </p:spPr>
      </p:pic>
      <p:pic>
        <p:nvPicPr>
          <p:cNvPr id="5" name="図 4">
            <a:extLst>
              <a:ext uri="{FF2B5EF4-FFF2-40B4-BE49-F238E27FC236}">
                <a16:creationId xmlns:a16="http://schemas.microsoft.com/office/drawing/2014/main" id="{490F6A14-E0EC-2554-C921-6D2DD62FC056}"/>
              </a:ext>
            </a:extLst>
          </p:cNvPr>
          <p:cNvPicPr>
            <a:picLocks noChangeAspect="1"/>
          </p:cNvPicPr>
          <p:nvPr/>
        </p:nvPicPr>
        <p:blipFill rotWithShape="1">
          <a:blip r:embed="rId2"/>
          <a:srcRect l="9298" t="14103" r="10295" b="80973"/>
          <a:stretch/>
        </p:blipFill>
        <p:spPr>
          <a:xfrm>
            <a:off x="-6812" y="-619432"/>
            <a:ext cx="16262811" cy="559824"/>
          </a:xfrm>
          <a:prstGeom prst="rect">
            <a:avLst/>
          </a:prstGeom>
        </p:spPr>
      </p:pic>
      <p:sp>
        <p:nvSpPr>
          <p:cNvPr id="7" name="テキスト ボックス 6">
            <a:extLst>
              <a:ext uri="{FF2B5EF4-FFF2-40B4-BE49-F238E27FC236}">
                <a16:creationId xmlns:a16="http://schemas.microsoft.com/office/drawing/2014/main" id="{7C258704-E1F3-F2D2-C9F0-C0DF7F492AA5}"/>
              </a:ext>
            </a:extLst>
          </p:cNvPr>
          <p:cNvSpPr txBox="1"/>
          <p:nvPr/>
        </p:nvSpPr>
        <p:spPr>
          <a:xfrm>
            <a:off x="969857" y="838546"/>
            <a:ext cx="2896075" cy="1200329"/>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鉱山から採掘した</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ヒューミックシェールは</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抽出がしやすいよう</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細かく砕きます</a:t>
            </a:r>
          </a:p>
        </p:txBody>
      </p:sp>
      <p:sp>
        <p:nvSpPr>
          <p:cNvPr id="8" name="テキスト ボックス 7">
            <a:extLst>
              <a:ext uri="{FF2B5EF4-FFF2-40B4-BE49-F238E27FC236}">
                <a16:creationId xmlns:a16="http://schemas.microsoft.com/office/drawing/2014/main" id="{DE8B3033-FB0E-46E3-50B5-EC22916B5996}"/>
              </a:ext>
            </a:extLst>
          </p:cNvPr>
          <p:cNvSpPr txBox="1"/>
          <p:nvPr/>
        </p:nvSpPr>
        <p:spPr>
          <a:xfrm>
            <a:off x="3241949" y="2324488"/>
            <a:ext cx="2896075" cy="1477328"/>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採掘したヒューミック</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シェールと純水を抽出</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タンクに投入し</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数日かけてミネラル分を</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抽出します</a:t>
            </a:r>
          </a:p>
        </p:txBody>
      </p:sp>
      <p:sp>
        <p:nvSpPr>
          <p:cNvPr id="9" name="テキスト ボックス 8">
            <a:extLst>
              <a:ext uri="{FF2B5EF4-FFF2-40B4-BE49-F238E27FC236}">
                <a16:creationId xmlns:a16="http://schemas.microsoft.com/office/drawing/2014/main" id="{050544BE-D27F-A4AE-6AC6-D906D4842F9E}"/>
              </a:ext>
            </a:extLst>
          </p:cNvPr>
          <p:cNvSpPr txBox="1"/>
          <p:nvPr/>
        </p:nvSpPr>
        <p:spPr>
          <a:xfrm>
            <a:off x="1705422" y="6877899"/>
            <a:ext cx="2896075" cy="1477328"/>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逆浸透膜</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（リバース・オフモーシス）</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という特殊なフィルターを</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通して水を精製し</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純水を作ります</a:t>
            </a:r>
          </a:p>
        </p:txBody>
      </p:sp>
      <p:sp>
        <p:nvSpPr>
          <p:cNvPr id="10" name="テキスト ボックス 9">
            <a:extLst>
              <a:ext uri="{FF2B5EF4-FFF2-40B4-BE49-F238E27FC236}">
                <a16:creationId xmlns:a16="http://schemas.microsoft.com/office/drawing/2014/main" id="{9CCD98D1-045A-45B5-0A43-3F04EE3DD429}"/>
              </a:ext>
            </a:extLst>
          </p:cNvPr>
          <p:cNvSpPr txBox="1"/>
          <p:nvPr/>
        </p:nvSpPr>
        <p:spPr>
          <a:xfrm>
            <a:off x="5338376" y="6385067"/>
            <a:ext cx="2896075" cy="923330"/>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抽出が終わった後の土壌にもミネラルが残っている為</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肥料として活用しています</a:t>
            </a:r>
          </a:p>
        </p:txBody>
      </p:sp>
      <p:sp>
        <p:nvSpPr>
          <p:cNvPr id="11" name="テキスト ボックス 10">
            <a:extLst>
              <a:ext uri="{FF2B5EF4-FFF2-40B4-BE49-F238E27FC236}">
                <a16:creationId xmlns:a16="http://schemas.microsoft.com/office/drawing/2014/main" id="{FAB06DA4-3DEB-AAA3-BB99-B528BE28BB5E}"/>
              </a:ext>
            </a:extLst>
          </p:cNvPr>
          <p:cNvSpPr txBox="1"/>
          <p:nvPr/>
        </p:nvSpPr>
        <p:spPr>
          <a:xfrm>
            <a:off x="9024956" y="2954818"/>
            <a:ext cx="2896075" cy="923330"/>
          </a:xfrm>
          <a:prstGeom prst="rect">
            <a:avLst/>
          </a:prstGeom>
          <a:noFill/>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ミネラルの含有量が基準をみたすよう厳しい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検査をおこなっています</a:t>
            </a:r>
          </a:p>
        </p:txBody>
      </p:sp>
      <p:sp>
        <p:nvSpPr>
          <p:cNvPr id="12" name="テキスト ボックス 11">
            <a:extLst>
              <a:ext uri="{FF2B5EF4-FFF2-40B4-BE49-F238E27FC236}">
                <a16:creationId xmlns:a16="http://schemas.microsoft.com/office/drawing/2014/main" id="{27997B33-7590-C5BA-5F4B-63199D440217}"/>
              </a:ext>
            </a:extLst>
          </p:cNvPr>
          <p:cNvSpPr txBox="1"/>
          <p:nvPr/>
        </p:nvSpPr>
        <p:spPr>
          <a:xfrm>
            <a:off x="8128000" y="6634257"/>
            <a:ext cx="7935474" cy="1815882"/>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生産者への貢献、地域への貢献</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ユタ州エミリー市は人口</a:t>
            </a:r>
            <a:r>
              <a:rPr lang="en-US" altLang="ja-JP" sz="2800" dirty="0">
                <a:latin typeface="BIZ UDPゴシック" panose="020B0400000000000000" pitchFamily="50" charset="-128"/>
                <a:ea typeface="BIZ UDPゴシック" panose="020B0400000000000000" pitchFamily="50" charset="-128"/>
              </a:rPr>
              <a:t>250</a:t>
            </a:r>
            <a:r>
              <a:rPr lang="ja-JP" altLang="en-US" sz="2800" dirty="0">
                <a:latin typeface="BIZ UDPゴシック" panose="020B0400000000000000" pitchFamily="50" charset="-128"/>
                <a:ea typeface="BIZ UDPゴシック" panose="020B0400000000000000" pitchFamily="50" charset="-128"/>
              </a:rPr>
              <a:t>人の小さな町。</a:t>
            </a:r>
            <a:endParaRPr lang="en-US" altLang="ja-JP" sz="2800" dirty="0">
              <a:latin typeface="BIZ UDPゴシック" panose="020B0400000000000000" pitchFamily="50" charset="-128"/>
              <a:ea typeface="BIZ UDPゴシック" panose="020B0400000000000000" pitchFamily="50" charset="-128"/>
            </a:endParaRPr>
          </a:p>
          <a:p>
            <a:r>
              <a:rPr lang="en-US" altLang="ja-JP" sz="2800" dirty="0">
                <a:latin typeface="BIZ UDPゴシック" panose="020B0400000000000000" pitchFamily="50" charset="-128"/>
                <a:ea typeface="BIZ UDPゴシック" panose="020B0400000000000000" pitchFamily="50" charset="-128"/>
              </a:rPr>
              <a:t>25</a:t>
            </a:r>
            <a:r>
              <a:rPr lang="ja-JP" altLang="en-US" sz="2800" dirty="0">
                <a:latin typeface="BIZ UDPゴシック" panose="020B0400000000000000" pitchFamily="50" charset="-128"/>
                <a:ea typeface="BIZ UDPゴシック" panose="020B0400000000000000" pitchFamily="50" charset="-128"/>
              </a:rPr>
              <a:t>名の従業員の雇用（１／１０）</a:t>
            </a:r>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トン掘るごとに</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州にお金を払い教育に使われています。</a:t>
            </a:r>
          </a:p>
        </p:txBody>
      </p:sp>
    </p:spTree>
    <p:extLst>
      <p:ext uri="{BB962C8B-B14F-4D97-AF65-F5344CB8AC3E}">
        <p14:creationId xmlns:p14="http://schemas.microsoft.com/office/powerpoint/2010/main" val="39283325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161B3F2-F778-3BF3-AD78-2D4CF075B487}"/>
              </a:ext>
            </a:extLst>
          </p:cNvPr>
          <p:cNvSpPr txBox="1"/>
          <p:nvPr/>
        </p:nvSpPr>
        <p:spPr>
          <a:xfrm>
            <a:off x="191729" y="828622"/>
            <a:ext cx="15872542" cy="827919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数メートルから数十メートルもの岩の層の下にあるヒューミックシェール層を</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慎重に採掘し取り出されます。純粋で抽出しフィルターを通して、</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ろ過を繰り返してできたミネラルが</a:t>
            </a:r>
            <a:r>
              <a:rPr lang="en-US" altLang="ja-JP" sz="2800" dirty="0">
                <a:latin typeface="BIZ UDPゴシック" panose="020B0400000000000000" pitchFamily="50" charset="-128"/>
                <a:ea typeface="BIZ UDPゴシック" panose="020B0400000000000000" pitchFamily="50" charset="-128"/>
              </a:rPr>
              <a:t>PHOSSIL</a:t>
            </a:r>
            <a:r>
              <a:rPr lang="ja-JP" altLang="en-US" sz="2800" dirty="0">
                <a:latin typeface="BIZ UDPゴシック" panose="020B0400000000000000" pitchFamily="50" charset="-128"/>
                <a:ea typeface="BIZ UDPゴシック" panose="020B0400000000000000" pitchFamily="50" charset="-128"/>
              </a:rPr>
              <a:t>ミネラル。</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採掘や抽出の製造工程を管理し品質と信頼を高めています</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植物系ミネラルは植物が土から吸い上げたミネラルのことをいいます。</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植物は根っこから栄養を吸い上げる時に根っこから根酸をだす。酸が土の中のミネラルを</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イオン化する（溶かして分解）　人間が土を食べても分解できない。</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solidFill>
                  <a:srgbClr val="FF0000"/>
                </a:solidFill>
                <a:latin typeface="BIZ UDPゴシック" panose="020B0400000000000000" pitchFamily="50" charset="-128"/>
                <a:ea typeface="BIZ UDPゴシック" panose="020B0400000000000000" pitchFamily="50" charset="-128"/>
              </a:rPr>
              <a:t>ドテラのミネラルは</a:t>
            </a:r>
            <a:r>
              <a:rPr lang="en-US" altLang="ja-JP" sz="2800" dirty="0">
                <a:solidFill>
                  <a:srgbClr val="FF0000"/>
                </a:solidFill>
                <a:latin typeface="BIZ UDPゴシック" panose="020B0400000000000000" pitchFamily="50" charset="-128"/>
                <a:ea typeface="BIZ UDPゴシック" panose="020B0400000000000000" pitchFamily="50" charset="-128"/>
              </a:rPr>
              <a:t>80</a:t>
            </a:r>
            <a:r>
              <a:rPr lang="ja-JP" altLang="en-US" sz="2800" dirty="0">
                <a:solidFill>
                  <a:srgbClr val="FF0000"/>
                </a:solidFill>
                <a:latin typeface="BIZ UDPゴシック" panose="020B0400000000000000" pitchFamily="50" charset="-128"/>
                <a:ea typeface="BIZ UDPゴシック" panose="020B0400000000000000" pitchFamily="50" charset="-128"/>
              </a:rPr>
              <a:t>種類中</a:t>
            </a:r>
            <a:r>
              <a:rPr lang="en-US" altLang="ja-JP" sz="2800" dirty="0">
                <a:solidFill>
                  <a:srgbClr val="FF0000"/>
                </a:solidFill>
                <a:latin typeface="BIZ UDPゴシック" panose="020B0400000000000000" pitchFamily="50" charset="-128"/>
                <a:ea typeface="BIZ UDPゴシック" panose="020B0400000000000000" pitchFamily="50" charset="-128"/>
              </a:rPr>
              <a:t>72</a:t>
            </a:r>
            <a:r>
              <a:rPr lang="ja-JP" altLang="en-US" sz="2800" dirty="0">
                <a:solidFill>
                  <a:srgbClr val="FF0000"/>
                </a:solidFill>
                <a:latin typeface="BIZ UDPゴシック" panose="020B0400000000000000" pitchFamily="50" charset="-128"/>
                <a:ea typeface="BIZ UDPゴシック" panose="020B0400000000000000" pitchFamily="50" charset="-128"/>
              </a:rPr>
              <a:t>種類が含まれている。海底が隆起してできた海の中のミネラルが入っている。</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a:p>
            <a:endParaRPr lang="en-US" altLang="ja-JP" sz="2800" dirty="0">
              <a:solidFill>
                <a:srgbClr val="FF0000"/>
              </a:solidFill>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水（ミネラルウォーター）のミネラルは鉱物性。</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市販のサプリのミネラルも鉱物性（薬品を使って入れている）カルシウムだけ鉄だけなど。</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多くて</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種類。</a:t>
            </a:r>
            <a:endParaRPr lang="en-US" altLang="ja-JP" sz="2800" dirty="0">
              <a:latin typeface="BIZ UDPゴシック" panose="020B0400000000000000" pitchFamily="50" charset="-128"/>
              <a:ea typeface="BIZ UDPゴシック" panose="020B0400000000000000" pitchFamily="50" charset="-128"/>
            </a:endParaRPr>
          </a:p>
          <a:p>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植物性ミネラルと鉱物性ミネラルのサイズはでミネラルの粒子が荒い（ソフトボールとパチンコ玉くらいの違い）ので吸収率が異なります。</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吸収率が悪いミネラルは体に留まります。</a:t>
            </a:r>
          </a:p>
        </p:txBody>
      </p:sp>
      <p:sp>
        <p:nvSpPr>
          <p:cNvPr id="7" name="テキスト ボックス 6">
            <a:extLst>
              <a:ext uri="{FF2B5EF4-FFF2-40B4-BE49-F238E27FC236}">
                <a16:creationId xmlns:a16="http://schemas.microsoft.com/office/drawing/2014/main" id="{A09AB5F8-AEEA-BB4D-4AAB-64D1A46720FE}"/>
              </a:ext>
            </a:extLst>
          </p:cNvPr>
          <p:cNvSpPr txBox="1"/>
          <p:nvPr/>
        </p:nvSpPr>
        <p:spPr>
          <a:xfrm>
            <a:off x="0" y="-2375"/>
            <a:ext cx="1625600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altLang="ja-JP" sz="4800" dirty="0">
                <a:solidFill>
                  <a:srgbClr val="0070C0"/>
                </a:solidFill>
                <a:latin typeface="BIZ UDPゴシック" panose="020B0400000000000000" pitchFamily="50" charset="-128"/>
                <a:ea typeface="BIZ UDPゴシック" panose="020B0400000000000000" pitchFamily="50" charset="-128"/>
              </a:rPr>
              <a:t>PHOSSIL</a:t>
            </a:r>
            <a:r>
              <a:rPr lang="ja-JP" altLang="en-US" sz="4800" dirty="0">
                <a:solidFill>
                  <a:srgbClr val="0070C0"/>
                </a:solidFill>
                <a:latin typeface="BIZ UDPゴシック" panose="020B0400000000000000" pitchFamily="50" charset="-128"/>
                <a:ea typeface="BIZ UDPゴシック" panose="020B0400000000000000" pitchFamily="50" charset="-128"/>
              </a:rPr>
              <a:t>ミネラルと市販のミネラルの違い　　１</a:t>
            </a:r>
            <a:endParaRPr lang="en-US" altLang="ja-JP"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4905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1936"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テキスト ボックス 5">
            <a:extLst>
              <a:ext uri="{FF2B5EF4-FFF2-40B4-BE49-F238E27FC236}">
                <a16:creationId xmlns:a16="http://schemas.microsoft.com/office/drawing/2014/main" id="{A7F6497F-1125-373D-4D4A-5C9C4D07487B}"/>
              </a:ext>
            </a:extLst>
          </p:cNvPr>
          <p:cNvSpPr txBox="1"/>
          <p:nvPr/>
        </p:nvSpPr>
        <p:spPr>
          <a:xfrm>
            <a:off x="2916484" y="-1086568"/>
            <a:ext cx="7735889" cy="297168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ja-JP" sz="5300" kern="1200">
                <a:solidFill>
                  <a:schemeClr val="tx1"/>
                </a:solidFill>
                <a:latin typeface="+mj-lt"/>
                <a:ea typeface="+mj-ea"/>
                <a:cs typeface="+mj-cs"/>
              </a:rPr>
              <a:t>PHOSSIL</a:t>
            </a:r>
            <a:r>
              <a:rPr lang="ja-JP" altLang="en-US" sz="5300" kern="1200">
                <a:solidFill>
                  <a:schemeClr val="tx1"/>
                </a:solidFill>
                <a:latin typeface="+mj-lt"/>
                <a:ea typeface="+mj-ea"/>
                <a:cs typeface="+mj-cs"/>
              </a:rPr>
              <a:t>ミネラルと市販のミネラルの違い　　２</a:t>
            </a:r>
            <a:endParaRPr lang="en-US" altLang="ja-JP" sz="5300" kern="1200">
              <a:solidFill>
                <a:schemeClr val="tx1"/>
              </a:solidFill>
              <a:latin typeface="+mj-lt"/>
              <a:ea typeface="+mj-ea"/>
              <a:cs typeface="+mj-cs"/>
            </a:endParaRPr>
          </a:p>
        </p:txBody>
      </p:sp>
      <p:pic>
        <p:nvPicPr>
          <p:cNvPr id="10" name="Graphic 9" descr="水">
            <a:extLst>
              <a:ext uri="{FF2B5EF4-FFF2-40B4-BE49-F238E27FC236}">
                <a16:creationId xmlns:a16="http://schemas.microsoft.com/office/drawing/2014/main" id="{F39F049D-098F-BCA5-F58C-B85E69C19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407" y="289428"/>
            <a:ext cx="1598042" cy="1598042"/>
          </a:xfrm>
          <a:prstGeom prst="rect">
            <a:avLst/>
          </a:prstGeom>
        </p:spPr>
      </p:pic>
      <p:sp>
        <p:nvSpPr>
          <p:cNvPr id="4" name="テキスト ボックス 3">
            <a:extLst>
              <a:ext uri="{FF2B5EF4-FFF2-40B4-BE49-F238E27FC236}">
                <a16:creationId xmlns:a16="http://schemas.microsoft.com/office/drawing/2014/main" id="{8F426B3A-46FC-443C-EDD7-65A4D748D6B5}"/>
              </a:ext>
            </a:extLst>
          </p:cNvPr>
          <p:cNvSpPr txBox="1"/>
          <p:nvPr/>
        </p:nvSpPr>
        <p:spPr>
          <a:xfrm>
            <a:off x="2696418" y="3349028"/>
            <a:ext cx="14851501" cy="5250748"/>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貧血で鉄分を飲むと、吸収できずに鉄過剰になってしまいます。</a:t>
            </a: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ドテラのミネラルは過剰に摂取した場合は体外に排出されます。</a:t>
            </a: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市販の植物性ミネラルは今現在ドテラ社の製品以外存在していません。</a:t>
            </a: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採掘や抽出の製造工程を管理し品質と信頼が高いミネラルです。</a:t>
            </a: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ドテラのミネラルは一つでたくさんの野菜が摂れる感覚</a:t>
            </a: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lang="ja-JP" altLang="en-US" sz="2800" dirty="0">
                <a:latin typeface="BIZ UDPゴシック" panose="020B0400000000000000" pitchFamily="50" charset="-128"/>
                <a:ea typeface="BIZ UDPゴシック" panose="020B0400000000000000" pitchFamily="50" charset="-128"/>
              </a:rPr>
              <a:t>一つのミネラルを沢山摂るよりたくさんの種類を摂るほうが大切。</a:t>
            </a:r>
          </a:p>
        </p:txBody>
      </p:sp>
      <p:pic>
        <p:nvPicPr>
          <p:cNvPr id="12" name="Graphic 11" descr="水">
            <a:extLst>
              <a:ext uri="{FF2B5EF4-FFF2-40B4-BE49-F238E27FC236}">
                <a16:creationId xmlns:a16="http://schemas.microsoft.com/office/drawing/2014/main" id="{A701E1DE-06D8-4674-BE2B-D14512FE29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55241" y="1088449"/>
            <a:ext cx="6967103" cy="6967103"/>
          </a:xfrm>
          <a:prstGeom prst="rect">
            <a:avLst/>
          </a:prstGeom>
        </p:spPr>
      </p:pic>
      <p:sp>
        <p:nvSpPr>
          <p:cNvPr id="5" name="テキスト ボックス 4">
            <a:extLst>
              <a:ext uri="{FF2B5EF4-FFF2-40B4-BE49-F238E27FC236}">
                <a16:creationId xmlns:a16="http://schemas.microsoft.com/office/drawing/2014/main" id="{FD8280F9-B2CE-B2E9-97C1-55DD3D1A7115}"/>
              </a:ext>
            </a:extLst>
          </p:cNvPr>
          <p:cNvSpPr txBox="1"/>
          <p:nvPr/>
        </p:nvSpPr>
        <p:spPr>
          <a:xfrm>
            <a:off x="1295983" y="1885112"/>
            <a:ext cx="17757058" cy="2292935"/>
          </a:xfrm>
          <a:prstGeom prst="rect">
            <a:avLst/>
          </a:prstGeom>
          <a:noFill/>
        </p:spPr>
        <p:txBody>
          <a:bodyPr wrap="square">
            <a:spAutoFit/>
          </a:bodyPr>
          <a:lstStyle/>
          <a:p>
            <a:pPr>
              <a:spcAft>
                <a:spcPts val="600"/>
              </a:spcAft>
            </a:pPr>
            <a:r>
              <a:rPr lang="ja-JP" altLang="en-US" sz="3200" dirty="0">
                <a:solidFill>
                  <a:srgbClr val="0070C0"/>
                </a:solidFill>
                <a:latin typeface="BIZ UDPゴシック" panose="020B0400000000000000" pitchFamily="50" charset="-128"/>
                <a:ea typeface="BIZ UDPゴシック" panose="020B0400000000000000" pitchFamily="50" charset="-128"/>
              </a:rPr>
              <a:t>サプリは天然の材料で吸収率が良いものを選ぶ必要があります。</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a:p>
            <a:pPr>
              <a:spcAft>
                <a:spcPts val="600"/>
              </a:spcAft>
            </a:pPr>
            <a:r>
              <a:rPr lang="ja-JP" altLang="en-US" sz="3200" u="sng" dirty="0">
                <a:solidFill>
                  <a:srgbClr val="0070C0"/>
                </a:solidFill>
                <a:latin typeface="BIZ UDPゴシック" panose="020B0400000000000000" pitchFamily="50" charset="-128"/>
                <a:ea typeface="BIZ UDPゴシック" panose="020B0400000000000000" pitchFamily="50" charset="-128"/>
              </a:rPr>
              <a:t>ミネラルを</a:t>
            </a:r>
            <a:r>
              <a:rPr lang="en-US" altLang="ja-JP" sz="3200" u="sng" dirty="0">
                <a:solidFill>
                  <a:srgbClr val="0070C0"/>
                </a:solidFill>
                <a:latin typeface="BIZ UDPゴシック" panose="020B0400000000000000" pitchFamily="50" charset="-128"/>
                <a:ea typeface="BIZ UDPゴシック" panose="020B0400000000000000" pitchFamily="50" charset="-128"/>
              </a:rPr>
              <a:t>3</a:t>
            </a:r>
            <a:r>
              <a:rPr lang="ja-JP" altLang="en-US" sz="3200" u="sng" dirty="0">
                <a:solidFill>
                  <a:srgbClr val="0070C0"/>
                </a:solidFill>
                <a:latin typeface="BIZ UDPゴシック" panose="020B0400000000000000" pitchFamily="50" charset="-128"/>
                <a:ea typeface="BIZ UDPゴシック" panose="020B0400000000000000" pitchFamily="50" charset="-128"/>
              </a:rPr>
              <a:t>か月摂取すると体調がよくなるという体感が分かります。</a:t>
            </a:r>
            <a:endParaRPr lang="en-US" altLang="ja-JP" sz="3200" u="sng" dirty="0">
              <a:solidFill>
                <a:srgbClr val="0070C0"/>
              </a:solidFill>
              <a:latin typeface="BIZ UDPゴシック" panose="020B0400000000000000" pitchFamily="50" charset="-128"/>
              <a:ea typeface="BIZ UDPゴシック" panose="020B0400000000000000" pitchFamily="50" charset="-128"/>
            </a:endParaRPr>
          </a:p>
          <a:p>
            <a:pPr>
              <a:spcAft>
                <a:spcPts val="600"/>
              </a:spcAft>
            </a:pPr>
            <a:endParaRPr lang="en-US" altLang="ja-JP" sz="3200" dirty="0">
              <a:solidFill>
                <a:srgbClr val="0070C0"/>
              </a:solidFill>
              <a:latin typeface="BIZ UDPゴシック" panose="020B0400000000000000" pitchFamily="50" charset="-128"/>
              <a:ea typeface="BIZ UDPゴシック" panose="020B0400000000000000" pitchFamily="50" charset="-128"/>
            </a:endParaRPr>
          </a:p>
          <a:p>
            <a:pPr>
              <a:spcAft>
                <a:spcPts val="600"/>
              </a:spcAft>
            </a:pP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4505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1541" y="-338226"/>
            <a:ext cx="2436850" cy="1835984"/>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188854" y="562861"/>
            <a:ext cx="860491" cy="86049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91309" y="873520"/>
            <a:ext cx="916629" cy="9166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475524" y="0"/>
            <a:ext cx="3780476" cy="197444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35125" y="8154001"/>
            <a:ext cx="1992684" cy="989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05A29943-A02E-9D42-8777-D9271387BED7}"/>
              </a:ext>
            </a:extLst>
          </p:cNvPr>
          <p:cNvPicPr>
            <a:picLocks noChangeAspect="1"/>
          </p:cNvPicPr>
          <p:nvPr/>
        </p:nvPicPr>
        <p:blipFill>
          <a:blip r:embed="rId2"/>
          <a:stretch>
            <a:fillRect/>
          </a:stretch>
        </p:blipFill>
        <p:spPr>
          <a:xfrm>
            <a:off x="13420" y="0"/>
            <a:ext cx="11464877" cy="913071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138773" y="8604190"/>
            <a:ext cx="1086537" cy="53981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図 8">
            <a:extLst>
              <a:ext uri="{FF2B5EF4-FFF2-40B4-BE49-F238E27FC236}">
                <a16:creationId xmlns:a16="http://schemas.microsoft.com/office/drawing/2014/main" id="{E306CA57-1828-C0BC-53DA-12E154836961}"/>
              </a:ext>
            </a:extLst>
          </p:cNvPr>
          <p:cNvPicPr>
            <a:picLocks noChangeAspect="1"/>
          </p:cNvPicPr>
          <p:nvPr/>
        </p:nvPicPr>
        <p:blipFill>
          <a:blip r:embed="rId3"/>
          <a:stretch>
            <a:fillRect/>
          </a:stretch>
        </p:blipFill>
        <p:spPr>
          <a:xfrm>
            <a:off x="11196076" y="3041022"/>
            <a:ext cx="5212273" cy="6102978"/>
          </a:xfrm>
          <a:prstGeom prst="rect">
            <a:avLst/>
          </a:prstGeom>
        </p:spPr>
      </p:pic>
      <p:sp>
        <p:nvSpPr>
          <p:cNvPr id="11" name="正方形/長方形 10">
            <a:extLst>
              <a:ext uri="{FF2B5EF4-FFF2-40B4-BE49-F238E27FC236}">
                <a16:creationId xmlns:a16="http://schemas.microsoft.com/office/drawing/2014/main" id="{FBA554FC-E343-00F1-A314-E1ABA66E2DED}"/>
              </a:ext>
            </a:extLst>
          </p:cNvPr>
          <p:cNvSpPr/>
          <p:nvPr/>
        </p:nvSpPr>
        <p:spPr>
          <a:xfrm>
            <a:off x="6225702" y="68317"/>
            <a:ext cx="544749" cy="7970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4C147CDB-3531-F9AD-81F0-BBFAF9EB9415}"/>
              </a:ext>
            </a:extLst>
          </p:cNvPr>
          <p:cNvPicPr>
            <a:picLocks noChangeAspect="1"/>
          </p:cNvPicPr>
          <p:nvPr/>
        </p:nvPicPr>
        <p:blipFill>
          <a:blip r:embed="rId4"/>
          <a:stretch>
            <a:fillRect/>
          </a:stretch>
        </p:blipFill>
        <p:spPr>
          <a:xfrm>
            <a:off x="5836383" y="2452753"/>
            <a:ext cx="1163979" cy="4465261"/>
          </a:xfrm>
          <a:prstGeom prst="rect">
            <a:avLst/>
          </a:prstGeom>
        </p:spPr>
      </p:pic>
    </p:spTree>
    <p:extLst>
      <p:ext uri="{BB962C8B-B14F-4D97-AF65-F5344CB8AC3E}">
        <p14:creationId xmlns:p14="http://schemas.microsoft.com/office/powerpoint/2010/main" val="1936378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089F36-67A3-B53E-804A-03D612E4B205}"/>
              </a:ext>
            </a:extLst>
          </p:cNvPr>
          <p:cNvPicPr>
            <a:picLocks noChangeAspect="1"/>
          </p:cNvPicPr>
          <p:nvPr/>
        </p:nvPicPr>
        <p:blipFill>
          <a:blip r:embed="rId2"/>
          <a:stretch>
            <a:fillRect/>
          </a:stretch>
        </p:blipFill>
        <p:spPr>
          <a:xfrm>
            <a:off x="622570" y="0"/>
            <a:ext cx="14184004" cy="9144001"/>
          </a:xfrm>
          <a:prstGeom prst="rect">
            <a:avLst/>
          </a:prstGeom>
        </p:spPr>
      </p:pic>
      <p:sp>
        <p:nvSpPr>
          <p:cNvPr id="6" name="正方形/長方形 5">
            <a:extLst>
              <a:ext uri="{FF2B5EF4-FFF2-40B4-BE49-F238E27FC236}">
                <a16:creationId xmlns:a16="http://schemas.microsoft.com/office/drawing/2014/main" id="{DD61F15C-1A56-B9A6-C0A1-54E4D007A335}"/>
              </a:ext>
            </a:extLst>
          </p:cNvPr>
          <p:cNvSpPr/>
          <p:nvPr/>
        </p:nvSpPr>
        <p:spPr>
          <a:xfrm>
            <a:off x="7442197" y="0"/>
            <a:ext cx="544749"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86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DC479A-7935-679A-43A2-96DE4FA7BFF4}"/>
              </a:ext>
            </a:extLst>
          </p:cNvPr>
          <p:cNvPicPr>
            <a:picLocks noChangeAspect="1"/>
          </p:cNvPicPr>
          <p:nvPr/>
        </p:nvPicPr>
        <p:blipFill rotWithShape="1">
          <a:blip r:embed="rId2"/>
          <a:srcRect l="8614" t="15116" r="18983" b="13953"/>
          <a:stretch/>
        </p:blipFill>
        <p:spPr>
          <a:xfrm>
            <a:off x="522146" y="765544"/>
            <a:ext cx="15211707" cy="8378456"/>
          </a:xfrm>
          <a:prstGeom prst="rect">
            <a:avLst/>
          </a:prstGeom>
        </p:spPr>
      </p:pic>
      <p:sp>
        <p:nvSpPr>
          <p:cNvPr id="4" name="テキスト ボックス 3">
            <a:extLst>
              <a:ext uri="{FF2B5EF4-FFF2-40B4-BE49-F238E27FC236}">
                <a16:creationId xmlns:a16="http://schemas.microsoft.com/office/drawing/2014/main" id="{2C4EEF2F-05EC-8216-D97E-13F47EE77C7B}"/>
              </a:ext>
            </a:extLst>
          </p:cNvPr>
          <p:cNvSpPr txBox="1"/>
          <p:nvPr/>
        </p:nvSpPr>
        <p:spPr>
          <a:xfrm>
            <a:off x="0" y="-2375"/>
            <a:ext cx="1625600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200" b="1">
                <a:solidFill>
                  <a:srgbClr val="0070C0"/>
                </a:solidFill>
                <a:latin typeface="BIZ UDPゴシック" panose="020B0400000000000000" pitchFamily="50" charset="-128"/>
                <a:ea typeface="BIZ UDPゴシック" panose="020B0400000000000000" pitchFamily="50" charset="-128"/>
              </a:rPr>
              <a:t>日本は自殺大国です</a:t>
            </a:r>
            <a:endParaRPr lang="en-US" altLang="ja-JP" sz="3200" b="1" i="0" dirty="0">
              <a:solidFill>
                <a:srgbClr val="0070C0"/>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A45B7C6-0E8B-40D5-C35A-15B2B83C0A73}"/>
              </a:ext>
            </a:extLst>
          </p:cNvPr>
          <p:cNvSpPr txBox="1"/>
          <p:nvPr/>
        </p:nvSpPr>
        <p:spPr>
          <a:xfrm>
            <a:off x="12290171" y="8535085"/>
            <a:ext cx="2956259" cy="338554"/>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荒木絵美氏　講座より画像引用</a:t>
            </a:r>
          </a:p>
        </p:txBody>
      </p:sp>
    </p:spTree>
    <p:extLst>
      <p:ext uri="{BB962C8B-B14F-4D97-AF65-F5344CB8AC3E}">
        <p14:creationId xmlns:p14="http://schemas.microsoft.com/office/powerpoint/2010/main" val="40952690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77DFA-79D7-09A6-01A7-69B9D94D21CB}"/>
              </a:ext>
            </a:extLst>
          </p:cNvPr>
          <p:cNvSpPr>
            <a:spLocks noGrp="1"/>
          </p:cNvSpPr>
          <p:nvPr>
            <p:ph type="title"/>
          </p:nvPr>
        </p:nvSpPr>
        <p:spPr/>
        <p:txBody>
          <a:bodyPr/>
          <a:lstStyle/>
          <a:p>
            <a:endParaRPr kumimoji="1" lang="ja-JP" altLang="en-US"/>
          </a:p>
        </p:txBody>
      </p:sp>
      <p:pic>
        <p:nvPicPr>
          <p:cNvPr id="6" name="図 5" descr="テーブルで食事をしている人達&#10;&#10;中程度の精度で自動的に生成された説明">
            <a:extLst>
              <a:ext uri="{FF2B5EF4-FFF2-40B4-BE49-F238E27FC236}">
                <a16:creationId xmlns:a16="http://schemas.microsoft.com/office/drawing/2014/main" id="{0F3E09CC-16C1-7636-BC8D-959844E2742F}"/>
              </a:ext>
            </a:extLst>
          </p:cNvPr>
          <p:cNvPicPr>
            <a:picLocks noChangeAspect="1"/>
          </p:cNvPicPr>
          <p:nvPr/>
        </p:nvPicPr>
        <p:blipFill rotWithShape="1">
          <a:blip r:embed="rId2">
            <a:extLst>
              <a:ext uri="{28A0092B-C50C-407E-A947-70E740481C1C}">
                <a14:useLocalDpi xmlns:a14="http://schemas.microsoft.com/office/drawing/2010/main" val="0"/>
              </a:ext>
            </a:extLst>
          </a:blip>
          <a:srcRect t="7469"/>
          <a:stretch/>
        </p:blipFill>
        <p:spPr>
          <a:xfrm>
            <a:off x="0" y="0"/>
            <a:ext cx="14020800" cy="6031280"/>
          </a:xfrm>
          <a:prstGeom prst="rect">
            <a:avLst/>
          </a:prstGeom>
        </p:spPr>
      </p:pic>
      <p:pic>
        <p:nvPicPr>
          <p:cNvPr id="4" name="図 3" descr="ビールの入ったスープ&#10;&#10;自動的に生成された説明">
            <a:extLst>
              <a:ext uri="{FF2B5EF4-FFF2-40B4-BE49-F238E27FC236}">
                <a16:creationId xmlns:a16="http://schemas.microsoft.com/office/drawing/2014/main" id="{A6BE1B6D-4120-5B8F-EB85-51D4A8C6A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175" y="5752246"/>
            <a:ext cx="7362825" cy="3762375"/>
          </a:xfrm>
          <a:prstGeom prst="rect">
            <a:avLst/>
          </a:prstGeom>
        </p:spPr>
      </p:pic>
      <p:sp>
        <p:nvSpPr>
          <p:cNvPr id="7" name="テキスト ボックス 6">
            <a:extLst>
              <a:ext uri="{FF2B5EF4-FFF2-40B4-BE49-F238E27FC236}">
                <a16:creationId xmlns:a16="http://schemas.microsoft.com/office/drawing/2014/main" id="{CB50ECC2-B750-B11C-6D89-647B223F9F75}"/>
              </a:ext>
            </a:extLst>
          </p:cNvPr>
          <p:cNvSpPr txBox="1"/>
          <p:nvPr/>
        </p:nvSpPr>
        <p:spPr>
          <a:xfrm>
            <a:off x="35395" y="5995755"/>
            <a:ext cx="8946680" cy="830997"/>
          </a:xfrm>
          <a:prstGeom prst="rect">
            <a:avLst/>
          </a:prstGeom>
          <a:noFill/>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美味しくミネラルを摂取できます</a:t>
            </a:r>
          </a:p>
        </p:txBody>
      </p:sp>
      <p:sp>
        <p:nvSpPr>
          <p:cNvPr id="8" name="テキスト ボックス 7">
            <a:extLst>
              <a:ext uri="{FF2B5EF4-FFF2-40B4-BE49-F238E27FC236}">
                <a16:creationId xmlns:a16="http://schemas.microsoft.com/office/drawing/2014/main" id="{CCAF7502-8792-3AFA-398E-E9186C781E13}"/>
              </a:ext>
            </a:extLst>
          </p:cNvPr>
          <p:cNvSpPr txBox="1"/>
          <p:nvPr/>
        </p:nvSpPr>
        <p:spPr>
          <a:xfrm>
            <a:off x="1920526" y="7943671"/>
            <a:ext cx="7061549" cy="1200329"/>
          </a:xfrm>
          <a:prstGeom prst="rect">
            <a:avLst/>
          </a:prstGeom>
          <a:noFill/>
        </p:spPr>
        <p:txBody>
          <a:bodyPr wrap="none" rtlCol="0">
            <a:spAutoFit/>
          </a:bodyPr>
          <a:lstStyle/>
          <a:p>
            <a:r>
              <a:rPr kumimoji="1" lang="ja-JP" altLang="en-US" sz="3600" dirty="0">
                <a:latin typeface="BIZ UDPゴシック" panose="020B0400000000000000" pitchFamily="50" charset="-128"/>
                <a:ea typeface="BIZ UDPゴシック" panose="020B0400000000000000" pitchFamily="50" charset="-128"/>
              </a:rPr>
              <a:t>いつものお料理に</a:t>
            </a:r>
            <a:endParaRPr kumimoji="1" lang="en-US" altLang="ja-JP" sz="3600" dirty="0">
              <a:latin typeface="BIZ UDPゴシック" panose="020B0400000000000000" pitchFamily="50" charset="-128"/>
              <a:ea typeface="BIZ UDPゴシック" panose="020B0400000000000000" pitchFamily="50" charset="-128"/>
            </a:endParaRPr>
          </a:p>
          <a:p>
            <a:r>
              <a:rPr kumimoji="1" lang="ja-JP" altLang="en-US" sz="3600" dirty="0">
                <a:latin typeface="BIZ UDPゴシック" panose="020B0400000000000000" pitchFamily="50" charset="-128"/>
                <a:ea typeface="BIZ UDPゴシック" panose="020B0400000000000000" pitchFamily="50" charset="-128"/>
              </a:rPr>
              <a:t>ミネラルをちょい足しで栄養</a:t>
            </a:r>
            <a:r>
              <a:rPr kumimoji="1" lang="en-US" altLang="ja-JP" sz="3600" dirty="0">
                <a:latin typeface="BIZ UDPゴシック" panose="020B0400000000000000" pitchFamily="50" charset="-128"/>
                <a:ea typeface="BIZ UDPゴシック" panose="020B0400000000000000" pitchFamily="50" charset="-128"/>
              </a:rPr>
              <a:t>UP</a:t>
            </a:r>
            <a:r>
              <a:rPr kumimoji="1" lang="ja-JP" altLang="en-US" sz="360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104935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0B9E33-C6AF-C8E7-EFAE-4B91B9DD02E8}"/>
              </a:ext>
            </a:extLst>
          </p:cNvPr>
          <p:cNvPicPr>
            <a:picLocks noChangeAspect="1"/>
          </p:cNvPicPr>
          <p:nvPr/>
        </p:nvPicPr>
        <p:blipFill rotWithShape="1">
          <a:blip r:embed="rId2"/>
          <a:srcRect t="17944" b="11724"/>
          <a:stretch/>
        </p:blipFill>
        <p:spPr>
          <a:xfrm>
            <a:off x="66371" y="-1"/>
            <a:ext cx="6446421" cy="4012517"/>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33358" y="0"/>
            <a:ext cx="9422638" cy="9144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F1644B1C-1039-3324-7794-DC02299BF121}"/>
              </a:ext>
            </a:extLst>
          </p:cNvPr>
          <p:cNvSpPr txBox="1"/>
          <p:nvPr/>
        </p:nvSpPr>
        <p:spPr>
          <a:xfrm>
            <a:off x="184208" y="1204451"/>
            <a:ext cx="6645088" cy="2477729"/>
          </a:xfrm>
          <a:prstGeom prst="rect">
            <a:avLst/>
          </a:prstGeom>
          <a:solidFill>
            <a:schemeClr val="bg1"/>
          </a:solidFill>
        </p:spPr>
        <p:txBody>
          <a:bodyPr vert="horz" lIns="91440" tIns="45720" rIns="91440" bIns="45720" rtlCol="0" anchor="ctr">
            <a:noAutofit/>
          </a:bodyPr>
          <a:lstStyle/>
          <a:p>
            <a:pPr defTabSz="914400">
              <a:lnSpc>
                <a:spcPct val="90000"/>
              </a:lnSpc>
              <a:spcBef>
                <a:spcPct val="0"/>
              </a:spcBef>
              <a:spcAft>
                <a:spcPts val="600"/>
              </a:spcAft>
            </a:pPr>
            <a:r>
              <a:rPr lang="ja-JP" altLang="en-US" sz="3200" b="1" dirty="0">
                <a:solidFill>
                  <a:srgbClr val="0070C0"/>
                </a:solidFill>
                <a:latin typeface="BIZ UDPゴシック" panose="020B0400000000000000" pitchFamily="50" charset="-128"/>
                <a:ea typeface="BIZ UDPゴシック" panose="020B0400000000000000" pitchFamily="50" charset="-128"/>
                <a:cs typeface="+mj-cs"/>
              </a:rPr>
              <a:t>代謝と免疫は関わっています</a:t>
            </a:r>
          </a:p>
          <a:p>
            <a:pPr defTabSz="914400">
              <a:lnSpc>
                <a:spcPct val="90000"/>
              </a:lnSpc>
              <a:spcBef>
                <a:spcPct val="0"/>
              </a:spcBef>
              <a:spcAft>
                <a:spcPts val="600"/>
              </a:spcAft>
            </a:pPr>
            <a:r>
              <a:rPr lang="ja-JP" altLang="en-US" sz="3200" b="1" dirty="0">
                <a:solidFill>
                  <a:srgbClr val="0070C0"/>
                </a:solidFill>
                <a:latin typeface="BIZ UDPゴシック" panose="020B0400000000000000" pitchFamily="50" charset="-128"/>
                <a:ea typeface="BIZ UDPゴシック" panose="020B0400000000000000" pitchFamily="50" charset="-128"/>
                <a:cs typeface="+mj-cs"/>
              </a:rPr>
              <a:t>健康と病気の境目はありません</a:t>
            </a:r>
            <a:endParaRPr lang="en-US" altLang="ja-JP" sz="3200" b="1" dirty="0">
              <a:solidFill>
                <a:srgbClr val="0070C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lang="ja-JP" altLang="en-US" sz="3200" b="1" dirty="0">
                <a:solidFill>
                  <a:srgbClr val="0070C0"/>
                </a:solidFill>
                <a:latin typeface="BIZ UDPゴシック" panose="020B0400000000000000" pitchFamily="50" charset="-128"/>
                <a:ea typeface="BIZ UDPゴシック" panose="020B0400000000000000" pitchFamily="50" charset="-128"/>
                <a:cs typeface="+mj-cs"/>
              </a:rPr>
              <a:t>調子が悪い人は健康な状態に引き返せる可能性があります</a:t>
            </a:r>
          </a:p>
        </p:txBody>
      </p:sp>
      <p:sp>
        <p:nvSpPr>
          <p:cNvPr id="3" name="テキスト ボックス 2">
            <a:extLst>
              <a:ext uri="{FF2B5EF4-FFF2-40B4-BE49-F238E27FC236}">
                <a16:creationId xmlns:a16="http://schemas.microsoft.com/office/drawing/2014/main" id="{455CF18E-A9D0-B418-FF9E-8421EBC3723A}"/>
              </a:ext>
            </a:extLst>
          </p:cNvPr>
          <p:cNvSpPr txBox="1"/>
          <p:nvPr/>
        </p:nvSpPr>
        <p:spPr>
          <a:xfrm>
            <a:off x="6579164" y="-488918"/>
            <a:ext cx="15134332" cy="4990349"/>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鉄を採る時は　銅・亜鉛・カドミニウム・セリエも一緒に</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からだの中で血中に混じり貧血を直してくれます。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ドテラのミネラルは</a:t>
            </a:r>
            <a:r>
              <a:rPr kumimoji="1" lang="en-US" altLang="ja-JP" sz="2800" dirty="0">
                <a:latin typeface="BIZ UDPゴシック" panose="020B0400000000000000" pitchFamily="50" charset="-128"/>
                <a:ea typeface="BIZ UDPゴシック" panose="020B0400000000000000" pitchFamily="50" charset="-128"/>
              </a:rPr>
              <a:t>70</a:t>
            </a:r>
            <a:r>
              <a:rPr kumimoji="1" lang="ja-JP" altLang="en-US" sz="2800" dirty="0">
                <a:latin typeface="BIZ UDPゴシック" panose="020B0400000000000000" pitchFamily="50" charset="-128"/>
                <a:ea typeface="BIZ UDPゴシック" panose="020B0400000000000000" pitchFamily="50" charset="-128"/>
              </a:rPr>
              <a:t>種類入っています。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弁当に吹きかける、ごはんをたくとき、お味噌汁</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料理に入れるなどすれば簡単に採れます。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野菜に使用すると野菜がしゃきっとします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しおれた植物にミネラル。</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美容に（髪に塗る。シャンプー、化粧水、ローションに混ぜて）</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タンパク質と相性がよいので　卵焼き・鶏肉・豚肉料理に</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魚の生臭さがなくなります。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砂糖に入れると糖質が分解されます。</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野菜が酸化しない。（リンゴにスプレーなど）</a:t>
            </a:r>
            <a:endParaRPr kumimoji="1" lang="en-US" altLang="ja-JP" sz="2800" dirty="0">
              <a:latin typeface="BIZ UDPゴシック" panose="020B0400000000000000" pitchFamily="50" charset="-128"/>
              <a:ea typeface="BIZ UDPゴシック" panose="020B0400000000000000" pitchFamily="50" charset="-128"/>
            </a:endParaRPr>
          </a:p>
          <a:p>
            <a:pPr indent="-228600" defTabSz="914400">
              <a:lnSpc>
                <a:spcPct val="90000"/>
              </a:lnSpc>
              <a:spcAft>
                <a:spcPts val="600"/>
              </a:spcAft>
              <a:buFont typeface="Arial" panose="020B0604020202020204" pitchFamily="34" charset="0"/>
              <a:buChar char="•"/>
            </a:pPr>
            <a:r>
              <a:rPr kumimoji="1" lang="ja-JP" altLang="en-US" sz="2800" dirty="0">
                <a:latin typeface="BIZ UDPゴシック" panose="020B0400000000000000" pitchFamily="50" charset="-128"/>
                <a:ea typeface="BIZ UDPゴシック" panose="020B0400000000000000" pitchFamily="50" charset="-128"/>
              </a:rPr>
              <a:t>体に焦げとさびが付かない。女性は骨粗しょう症予防。</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7384FC17-35D0-A55C-86F7-980CD5BE89D2}"/>
              </a:ext>
            </a:extLst>
          </p:cNvPr>
          <p:cNvSpPr txBox="1"/>
          <p:nvPr/>
        </p:nvSpPr>
        <p:spPr>
          <a:xfrm>
            <a:off x="2603677" y="7596529"/>
            <a:ext cx="15134332" cy="4990349"/>
          </a:xfrm>
          <a:prstGeom prst="rect">
            <a:avLst/>
          </a:prstGeom>
        </p:spPr>
        <p:txBody>
          <a:bodyPr vert="horz" lIns="91440" tIns="45720" rIns="91440" bIns="45720" rtlCol="0">
            <a:noAutofit/>
          </a:bodyPr>
          <a:lstStyle/>
          <a:p>
            <a:pPr defTabSz="914400">
              <a:lnSpc>
                <a:spcPct val="90000"/>
              </a:lnSpc>
              <a:spcAft>
                <a:spcPts val="600"/>
              </a:spcAft>
            </a:pPr>
            <a:endParaRPr kumimoji="1" lang="en-US" altLang="ja-JP" sz="28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kumimoji="1" lang="ja-JP" altLang="en-US" sz="2800" dirty="0">
                <a:latin typeface="BIZ UDPゴシック" panose="020B0400000000000000" pitchFamily="50" charset="-128"/>
                <a:ea typeface="BIZ UDPゴシック" panose="020B0400000000000000" pitchFamily="50" charset="-128"/>
              </a:rPr>
              <a:t>ドテラのミネラルは現在</a:t>
            </a:r>
            <a:r>
              <a:rPr kumimoji="1" lang="en-US" altLang="ja-JP" sz="2800" dirty="0">
                <a:latin typeface="BIZ UDPゴシック" panose="020B0400000000000000" pitchFamily="50" charset="-128"/>
                <a:ea typeface="BIZ UDPゴシック" panose="020B0400000000000000" pitchFamily="50" charset="-128"/>
              </a:rPr>
              <a:t>5</a:t>
            </a:r>
            <a:r>
              <a:rPr kumimoji="1" lang="ja-JP" altLang="en-US" sz="2800" dirty="0">
                <a:latin typeface="BIZ UDPゴシック" panose="020B0400000000000000" pitchFamily="50" charset="-128"/>
                <a:ea typeface="BIZ UDPゴシック" panose="020B0400000000000000" pitchFamily="50" charset="-128"/>
              </a:rPr>
              <a:t>種類　カシス（ポリフェノールが多い。お酒を飲む方）</a:t>
            </a:r>
            <a:endParaRPr kumimoji="1" lang="en-US" altLang="ja-JP" sz="28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kumimoji="1" lang="ja-JP" altLang="en-US" sz="2800" dirty="0">
                <a:latin typeface="BIZ UDPゴシック" panose="020B0400000000000000" pitchFamily="50" charset="-128"/>
                <a:ea typeface="BIZ UDPゴシック" panose="020B0400000000000000" pitchFamily="50" charset="-128"/>
              </a:rPr>
              <a:t>ピンクパイン</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　プルーン</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　ジンジャー</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　オリジナル</a:t>
            </a:r>
          </a:p>
        </p:txBody>
      </p:sp>
      <p:pic>
        <p:nvPicPr>
          <p:cNvPr id="1026" name="Picture 2" descr="ドテラの総合植物ミネラル他、買取りさせていただきました。 | 化粧品買取のカウウル">
            <a:extLst>
              <a:ext uri="{FF2B5EF4-FFF2-40B4-BE49-F238E27FC236}">
                <a16:creationId xmlns:a16="http://schemas.microsoft.com/office/drawing/2014/main" id="{19B1041A-E042-A57E-72DE-F764DFB79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32" y="3804422"/>
            <a:ext cx="5336519" cy="400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312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FEB0C69-AF3A-1ED6-D11B-6CAF5BF477D4}"/>
              </a:ext>
            </a:extLst>
          </p:cNvPr>
          <p:cNvPicPr>
            <a:picLocks noChangeAspect="1"/>
          </p:cNvPicPr>
          <p:nvPr/>
        </p:nvPicPr>
        <p:blipFill>
          <a:blip r:embed="rId2"/>
          <a:stretch>
            <a:fillRect/>
          </a:stretch>
        </p:blipFill>
        <p:spPr>
          <a:xfrm>
            <a:off x="1250950" y="0"/>
            <a:ext cx="13036550" cy="9147107"/>
          </a:xfrm>
          <a:prstGeom prst="rect">
            <a:avLst/>
          </a:prstGeom>
        </p:spPr>
      </p:pic>
    </p:spTree>
    <p:extLst>
      <p:ext uri="{BB962C8B-B14F-4D97-AF65-F5344CB8AC3E}">
        <p14:creationId xmlns:p14="http://schemas.microsoft.com/office/powerpoint/2010/main" val="1994642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7B7F0B-5D8E-1338-5261-C88C7B18C300}"/>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EC13D5E-5164-6A89-7655-64CB934B0D7D}"/>
              </a:ext>
            </a:extLst>
          </p:cNvPr>
          <p:cNvPicPr>
            <a:picLocks noChangeAspect="1"/>
          </p:cNvPicPr>
          <p:nvPr/>
        </p:nvPicPr>
        <p:blipFill rotWithShape="1">
          <a:blip r:embed="rId2"/>
          <a:srcRect l="8906" t="13281" r="10274" b="5990"/>
          <a:stretch/>
        </p:blipFill>
        <p:spPr>
          <a:xfrm>
            <a:off x="-1" y="0"/>
            <a:ext cx="16282219" cy="9144000"/>
          </a:xfrm>
          <a:prstGeom prst="rect">
            <a:avLst/>
          </a:prstGeom>
        </p:spPr>
      </p:pic>
    </p:spTree>
    <p:extLst>
      <p:ext uri="{BB962C8B-B14F-4D97-AF65-F5344CB8AC3E}">
        <p14:creationId xmlns:p14="http://schemas.microsoft.com/office/powerpoint/2010/main" val="20245221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C0965F3-7AF8-C461-E123-AB70F6ADA1A0}"/>
              </a:ext>
            </a:extLst>
          </p:cNvPr>
          <p:cNvSpPr txBox="1"/>
          <p:nvPr/>
        </p:nvSpPr>
        <p:spPr>
          <a:xfrm>
            <a:off x="1719263" y="2750867"/>
            <a:ext cx="12511086" cy="523220"/>
          </a:xfrm>
          <a:prstGeom prst="rect">
            <a:avLst/>
          </a:prstGeom>
          <a:solidFill>
            <a:schemeClr val="accent6">
              <a:lumMod val="20000"/>
              <a:lumOff val="80000"/>
            </a:schemeClr>
          </a:solid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現代人はビタミンとミネラルが不足しています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EE8C2DF-63FD-C657-3317-EA4FC7F00CEC}"/>
              </a:ext>
            </a:extLst>
          </p:cNvPr>
          <p:cNvSpPr txBox="1"/>
          <p:nvPr/>
        </p:nvSpPr>
        <p:spPr>
          <a:xfrm>
            <a:off x="1719262" y="3781978"/>
            <a:ext cx="12511086" cy="523220"/>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元気なからだを保つには植物性ミネラルが必要です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C7370D8-23EF-2C5B-70BB-4EA050E254B6}"/>
              </a:ext>
            </a:extLst>
          </p:cNvPr>
          <p:cNvSpPr txBox="1"/>
          <p:nvPr/>
        </p:nvSpPr>
        <p:spPr>
          <a:xfrm>
            <a:off x="1719263" y="5777248"/>
            <a:ext cx="12511086" cy="523220"/>
          </a:xfrm>
          <a:prstGeom prst="rect">
            <a:avLst/>
          </a:prstGeom>
          <a:solidFill>
            <a:schemeClr val="accent6">
              <a:lumMod val="20000"/>
              <a:lumOff val="80000"/>
            </a:schemeClr>
          </a:solidFill>
        </p:spPr>
        <p:txBody>
          <a:bodyPr wrap="square">
            <a:spAutoFit/>
          </a:bodyPr>
          <a:lstStyle/>
          <a:p>
            <a:pPr algn="ctr"/>
            <a:r>
              <a:rPr lang="ja-JP" altLang="en-US" sz="2800" i="0" dirty="0">
                <a:effectLst/>
                <a:latin typeface="BIZ UDPゴシック" panose="020B0400000000000000" pitchFamily="50" charset="-128"/>
                <a:ea typeface="BIZ UDPゴシック" panose="020B0400000000000000" pitchFamily="50" charset="-128"/>
              </a:rPr>
              <a:t>ドテラは品質の良い植物性ミネラルを提供しています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EC3AF51F-0976-7195-840A-C651F1B18585}"/>
              </a:ext>
            </a:extLst>
          </p:cNvPr>
          <p:cNvSpPr txBox="1"/>
          <p:nvPr/>
        </p:nvSpPr>
        <p:spPr>
          <a:xfrm>
            <a:off x="1719263" y="6664721"/>
            <a:ext cx="12511086" cy="523220"/>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植物性ミネラルを摂取することで健康が取り戻せる可能性があります</a:t>
            </a:r>
          </a:p>
        </p:txBody>
      </p:sp>
      <p:sp>
        <p:nvSpPr>
          <p:cNvPr id="7" name="テキスト ボックス 6">
            <a:extLst>
              <a:ext uri="{FF2B5EF4-FFF2-40B4-BE49-F238E27FC236}">
                <a16:creationId xmlns:a16="http://schemas.microsoft.com/office/drawing/2014/main" id="{13E39834-1A45-271D-37D7-46D336A5FD58}"/>
              </a:ext>
            </a:extLst>
          </p:cNvPr>
          <p:cNvSpPr txBox="1"/>
          <p:nvPr/>
        </p:nvSpPr>
        <p:spPr>
          <a:xfrm>
            <a:off x="1719262" y="1422455"/>
            <a:ext cx="12511087" cy="523220"/>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ミネラルが不足していると栄養素が吸収されません</a:t>
            </a:r>
          </a:p>
        </p:txBody>
      </p:sp>
      <p:sp>
        <p:nvSpPr>
          <p:cNvPr id="8" name="テキスト ボックス 7">
            <a:extLst>
              <a:ext uri="{FF2B5EF4-FFF2-40B4-BE49-F238E27FC236}">
                <a16:creationId xmlns:a16="http://schemas.microsoft.com/office/drawing/2014/main" id="{7810759E-C87C-47B9-F36D-F298E42C92DC}"/>
              </a:ext>
            </a:extLst>
          </p:cNvPr>
          <p:cNvSpPr txBox="1"/>
          <p:nvPr/>
        </p:nvSpPr>
        <p:spPr>
          <a:xfrm>
            <a:off x="1719263" y="4889775"/>
            <a:ext cx="12511086" cy="523220"/>
          </a:xfrm>
          <a:prstGeom prst="rect">
            <a:avLst/>
          </a:prstGeom>
          <a:solidFill>
            <a:schemeClr val="accent6">
              <a:lumMod val="20000"/>
              <a:lumOff val="80000"/>
            </a:schemeClr>
          </a:solidFill>
        </p:spPr>
        <p:txBody>
          <a:bodyPr wrap="square">
            <a:spAutoFit/>
          </a:bodyPr>
          <a:lstStyle/>
          <a:p>
            <a:pPr algn="ctr"/>
            <a:r>
              <a:rPr lang="ja-JP" altLang="en-US" sz="2800" dirty="0">
                <a:latin typeface="BIZ UDPゴシック" panose="020B0400000000000000" pitchFamily="50" charset="-128"/>
                <a:ea typeface="BIZ UDPゴシック" panose="020B0400000000000000" pitchFamily="50" charset="-128"/>
              </a:rPr>
              <a:t>ミネラルが不足すると健康上の問題が起こる可能性があります</a:t>
            </a:r>
            <a:endParaRPr lang="en-US" altLang="ja-JP" sz="2800"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1601298-FE01-C6D3-4CF1-27E135BF2C9D}"/>
              </a:ext>
            </a:extLst>
          </p:cNvPr>
          <p:cNvSpPr txBox="1"/>
          <p:nvPr/>
        </p:nvSpPr>
        <p:spPr>
          <a:xfrm>
            <a:off x="0" y="-2375"/>
            <a:ext cx="16256000" cy="646331"/>
          </a:xfrm>
          <a:prstGeom prst="rect">
            <a:avLst/>
          </a:prstGeom>
          <a:gradFill flip="none" rotWithShape="1">
            <a:gsLst>
              <a:gs pos="0">
                <a:srgbClr val="73BD2A">
                  <a:tint val="66000"/>
                  <a:satMod val="160000"/>
                </a:srgbClr>
              </a:gs>
              <a:gs pos="50000">
                <a:srgbClr val="73BD2A">
                  <a:tint val="44500"/>
                  <a:satMod val="160000"/>
                </a:srgbClr>
              </a:gs>
              <a:gs pos="100000">
                <a:srgbClr val="73BD2A">
                  <a:tint val="23500"/>
                  <a:satMod val="160000"/>
                </a:srgbClr>
              </a:gs>
            </a:gsLst>
            <a:lin ang="5400000" scaled="1"/>
            <a:tileRect/>
          </a:gradFill>
        </p:spPr>
        <p:txBody>
          <a:bodyPr wrap="square">
            <a:spAutoFit/>
          </a:bodyPr>
          <a:lstStyle/>
          <a:p>
            <a:pPr algn="ctr"/>
            <a:r>
              <a:rPr lang="ja-JP" altLang="en-US" sz="3600" b="1" dirty="0">
                <a:solidFill>
                  <a:srgbClr val="0070C0"/>
                </a:solidFill>
                <a:latin typeface="BIZ UDPゴシック" panose="020B0400000000000000" pitchFamily="50" charset="-128"/>
                <a:ea typeface="BIZ UDPゴシック" panose="020B0400000000000000" pitchFamily="50" charset="-128"/>
              </a:rPr>
              <a:t>ミネラル</a:t>
            </a:r>
            <a:r>
              <a:rPr lang="ja-JP" altLang="en-US" sz="3600" b="1" i="0" dirty="0">
                <a:solidFill>
                  <a:srgbClr val="0070C0"/>
                </a:solidFill>
                <a:effectLst/>
                <a:latin typeface="BIZ UDPゴシック" panose="020B0400000000000000" pitchFamily="50" charset="-128"/>
                <a:ea typeface="BIZ UDPゴシック" panose="020B0400000000000000" pitchFamily="50" charset="-128"/>
              </a:rPr>
              <a:t>・まとめ</a:t>
            </a:r>
            <a:endParaRPr lang="en-US" altLang="ja-JP" sz="3600" b="1" i="0" dirty="0">
              <a:solidFill>
                <a:srgbClr val="0070C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473718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81BD8B-E5E5-1594-69F2-83F4848D8F53}"/>
              </a:ext>
            </a:extLst>
          </p:cNvPr>
          <p:cNvSpPr txBox="1"/>
          <p:nvPr/>
        </p:nvSpPr>
        <p:spPr>
          <a:xfrm>
            <a:off x="0" y="0"/>
            <a:ext cx="16256000"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ja-JP" altLang="en-US" sz="3600" dirty="0">
                <a:solidFill>
                  <a:srgbClr val="0070C0"/>
                </a:solidFill>
                <a:latin typeface="BIZ UDPゴシック" panose="020B0400000000000000" pitchFamily="50" charset="-128"/>
                <a:ea typeface="BIZ UDPゴシック" panose="020B0400000000000000" pitchFamily="50" charset="-128"/>
              </a:rPr>
              <a:t>ファスティングのメリット</a:t>
            </a:r>
            <a:endParaRPr lang="en-US" altLang="ja-JP" sz="3600" dirty="0">
              <a:solidFill>
                <a:srgbClr val="0070C0"/>
              </a:solidFill>
              <a:latin typeface="BIZ UDPゴシック" panose="020B0400000000000000" pitchFamily="50" charset="-128"/>
              <a:ea typeface="BIZ UDPゴシック" panose="020B0400000000000000" pitchFamily="50" charset="-128"/>
            </a:endParaRPr>
          </a:p>
        </p:txBody>
      </p:sp>
      <p:sp>
        <p:nvSpPr>
          <p:cNvPr id="3" name="テキスト ボックス 3">
            <a:extLst>
              <a:ext uri="{FF2B5EF4-FFF2-40B4-BE49-F238E27FC236}">
                <a16:creationId xmlns:a16="http://schemas.microsoft.com/office/drawing/2014/main" id="{9004488D-7844-9144-B4CE-7613D05D486A}"/>
              </a:ext>
            </a:extLst>
          </p:cNvPr>
          <p:cNvSpPr txBox="1"/>
          <p:nvPr/>
        </p:nvSpPr>
        <p:spPr>
          <a:xfrm>
            <a:off x="10534650" y="865973"/>
            <a:ext cx="4619491" cy="784029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altLang="ja-JP" sz="2700" i="0" dirty="0">
              <a:effectLst/>
              <a:highlight>
                <a:srgbClr val="D8E9EC"/>
              </a:highlight>
            </a:endParaRPr>
          </a:p>
          <a:p>
            <a:pPr defTabSz="914400">
              <a:lnSpc>
                <a:spcPct val="90000"/>
              </a:lnSpc>
              <a:spcAft>
                <a:spcPts val="600"/>
              </a:spcAft>
            </a:pPr>
            <a:r>
              <a:rPr lang="ja-JP" altLang="en-US" sz="2700" dirty="0"/>
              <a:t>　　</a:t>
            </a:r>
            <a:endParaRPr lang="en-US" altLang="ja-JP" sz="2700" dirty="0"/>
          </a:p>
        </p:txBody>
      </p:sp>
      <p:sp>
        <p:nvSpPr>
          <p:cNvPr id="5" name="テキスト ボックス 4">
            <a:extLst>
              <a:ext uri="{FF2B5EF4-FFF2-40B4-BE49-F238E27FC236}">
                <a16:creationId xmlns:a16="http://schemas.microsoft.com/office/drawing/2014/main" id="{F9EBEC4F-D3E7-15BD-A515-3015600D216E}"/>
              </a:ext>
            </a:extLst>
          </p:cNvPr>
          <p:cNvSpPr txBox="1"/>
          <p:nvPr/>
        </p:nvSpPr>
        <p:spPr>
          <a:xfrm>
            <a:off x="10956472" y="846895"/>
            <a:ext cx="5083628" cy="7848302"/>
          </a:xfrm>
          <a:prstGeom prst="rect">
            <a:avLst/>
          </a:prstGeom>
          <a:noFill/>
          <a:ln>
            <a:solidFill>
              <a:schemeClr val="bg1">
                <a:lumMod val="75000"/>
              </a:schemeClr>
            </a:solidFill>
          </a:ln>
        </p:spPr>
        <p:txBody>
          <a:bodyPr wrap="square">
            <a:spAutoFit/>
          </a:bodyPr>
          <a:lstStyle/>
          <a:p>
            <a:pPr algn="l"/>
            <a:endParaRPr lang="en-US" altLang="ja-JP" b="1" i="0" dirty="0">
              <a:solidFill>
                <a:srgbClr val="333333"/>
              </a:solidFill>
              <a:effectLst/>
              <a:latin typeface="-apple-system"/>
            </a:endParaRPr>
          </a:p>
          <a:p>
            <a:pPr algn="l"/>
            <a:r>
              <a:rPr lang="ja-JP" altLang="en-US" b="1" i="0" dirty="0">
                <a:solidFill>
                  <a:srgbClr val="333333"/>
                </a:solidFill>
                <a:effectLst/>
                <a:latin typeface="-apple-system"/>
              </a:rPr>
              <a:t>一気に体を飢餓状態に追い込んで集中して</a:t>
            </a:r>
            <a:endParaRPr lang="en-US" altLang="ja-JP" b="1" i="0" dirty="0">
              <a:solidFill>
                <a:srgbClr val="333333"/>
              </a:solidFill>
              <a:effectLst/>
              <a:latin typeface="-apple-system"/>
            </a:endParaRPr>
          </a:p>
          <a:p>
            <a:pPr algn="l"/>
            <a:r>
              <a:rPr lang="ja-JP" altLang="en-US" b="1" i="0" dirty="0">
                <a:solidFill>
                  <a:srgbClr val="333333"/>
                </a:solidFill>
                <a:effectLst/>
                <a:latin typeface="-apple-system"/>
              </a:rPr>
              <a:t>体内をデトックスすることで</a:t>
            </a:r>
            <a:endParaRPr lang="en-US" altLang="ja-JP" b="1" i="0" dirty="0">
              <a:solidFill>
                <a:srgbClr val="333333"/>
              </a:solidFill>
              <a:effectLst/>
              <a:latin typeface="-apple-system"/>
            </a:endParaRPr>
          </a:p>
          <a:p>
            <a:pPr algn="l"/>
            <a:r>
              <a:rPr lang="ja-JP" altLang="en-US" b="1" i="0" dirty="0">
                <a:solidFill>
                  <a:srgbClr val="333333"/>
                </a:solidFill>
                <a:effectLst/>
                <a:latin typeface="-apple-system"/>
              </a:rPr>
              <a:t>体の免疫力を一気に高めることができます。</a:t>
            </a:r>
            <a:endParaRPr lang="ja-JP" altLang="en-US" b="0" i="0" dirty="0">
              <a:solidFill>
                <a:srgbClr val="333333"/>
              </a:solidFill>
              <a:effectLst/>
              <a:latin typeface="-apple-system"/>
            </a:endParaRPr>
          </a:p>
          <a:p>
            <a:pPr algn="l"/>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痩せやすい体質になる</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脂肪細胞や癌細胞の減少</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臓器に詰まった毒素を取り除く</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消化器官を休息させ免疫力アップ</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血糖値を下げ糖尿病予防</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老化防止とアンチエイジング効果</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体中に毒素をまき散らす宿便の排泄</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若返り長寿、遺伝子が活性化</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記憶力アップ</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経皮吸収による環境毒素の排泄</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血液浄化作用</a:t>
            </a:r>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buFont typeface="Arial" panose="020B0604020202020204" pitchFamily="34" charset="0"/>
              <a:buChar char="•"/>
            </a:pPr>
            <a:r>
              <a:rPr lang="ja-JP" altLang="en-US" b="0" i="0" dirty="0">
                <a:solidFill>
                  <a:srgbClr val="333333"/>
                </a:solidFill>
                <a:effectLst/>
                <a:latin typeface="-apple-system"/>
              </a:rPr>
              <a:t>ホルモンバランス改善</a:t>
            </a:r>
          </a:p>
        </p:txBody>
      </p:sp>
      <p:sp>
        <p:nvSpPr>
          <p:cNvPr id="7" name="テキスト ボックス 6">
            <a:extLst>
              <a:ext uri="{FF2B5EF4-FFF2-40B4-BE49-F238E27FC236}">
                <a16:creationId xmlns:a16="http://schemas.microsoft.com/office/drawing/2014/main" id="{BDB9D7E2-0CC6-15EE-5D29-D615F742715C}"/>
              </a:ext>
            </a:extLst>
          </p:cNvPr>
          <p:cNvSpPr txBox="1"/>
          <p:nvPr/>
        </p:nvSpPr>
        <p:spPr>
          <a:xfrm>
            <a:off x="305779" y="844482"/>
            <a:ext cx="5577631" cy="10341293"/>
          </a:xfrm>
          <a:prstGeom prst="rect">
            <a:avLst/>
          </a:prstGeom>
          <a:noFill/>
          <a:ln>
            <a:solidFill>
              <a:schemeClr val="bg1">
                <a:lumMod val="65000"/>
              </a:schemeClr>
            </a:solidFill>
          </a:ln>
        </p:spPr>
        <p:txBody>
          <a:bodyPr wrap="square">
            <a:spAutoFit/>
          </a:bodyPr>
          <a:lstStyle/>
          <a:p>
            <a:pPr algn="l"/>
            <a:endParaRPr lang="en-US" altLang="ja-JP" b="1" dirty="0">
              <a:solidFill>
                <a:srgbClr val="333333"/>
              </a:solidFill>
              <a:latin typeface="-apple-system"/>
            </a:endParaRPr>
          </a:p>
          <a:p>
            <a:pPr algn="l"/>
            <a:r>
              <a:rPr lang="ja-JP" altLang="en-US" b="1" dirty="0">
                <a:solidFill>
                  <a:srgbClr val="333333"/>
                </a:solidFill>
                <a:latin typeface="-apple-system"/>
              </a:rPr>
              <a:t>ファスティングの原理</a:t>
            </a:r>
            <a:endParaRPr lang="en-US" altLang="ja-JP" b="1" dirty="0">
              <a:solidFill>
                <a:srgbClr val="333333"/>
              </a:solidFill>
              <a:latin typeface="-apple-system"/>
            </a:endParaRPr>
          </a:p>
          <a:p>
            <a:pPr algn="l"/>
            <a:endParaRPr lang="en-US" altLang="ja-JP" b="1" i="0" dirty="0">
              <a:solidFill>
                <a:srgbClr val="333333"/>
              </a:solidFill>
              <a:effectLst/>
              <a:latin typeface="-apple-system"/>
            </a:endParaRPr>
          </a:p>
          <a:p>
            <a:pPr algn="l"/>
            <a:r>
              <a:rPr lang="ja-JP" altLang="en-US" b="0" i="0" dirty="0">
                <a:solidFill>
                  <a:srgbClr val="333333"/>
                </a:solidFill>
                <a:effectLst/>
                <a:latin typeface="-apple-system"/>
              </a:rPr>
              <a:t>消化された食べ物は小腸で赤血球となり、</a:t>
            </a:r>
          </a:p>
          <a:p>
            <a:pPr algn="l"/>
            <a:r>
              <a:rPr lang="ja-JP" altLang="en-US" b="0" i="0" dirty="0">
                <a:solidFill>
                  <a:srgbClr val="333333"/>
                </a:solidFill>
                <a:effectLst/>
                <a:latin typeface="-apple-system"/>
              </a:rPr>
              <a:t>赤血球は白血球に変化し細胞に変化。</a:t>
            </a:r>
          </a:p>
          <a:p>
            <a:pPr algn="l"/>
            <a:r>
              <a:rPr lang="ja-JP" altLang="en-US" b="0" i="0" dirty="0">
                <a:solidFill>
                  <a:srgbClr val="333333"/>
                </a:solidFill>
                <a:effectLst/>
                <a:latin typeface="-apple-system"/>
              </a:rPr>
              <a:t>赤血球は毛細血管末端から間質に漏れ出し、</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接した臓器の細胞に変化。</a:t>
            </a:r>
          </a:p>
          <a:p>
            <a:pPr algn="l"/>
            <a:r>
              <a:rPr lang="en-US" altLang="ja-JP" b="0" i="0" dirty="0">
                <a:solidFill>
                  <a:srgbClr val="333333"/>
                </a:solidFill>
                <a:effectLst/>
                <a:latin typeface="UICTFontTextStyleBody"/>
              </a:rPr>
              <a:t>DNA</a:t>
            </a:r>
            <a:r>
              <a:rPr lang="ja-JP" altLang="en-US" b="0" i="0" dirty="0">
                <a:solidFill>
                  <a:srgbClr val="333333"/>
                </a:solidFill>
                <a:effectLst/>
                <a:latin typeface="-apple-system"/>
              </a:rPr>
              <a:t>も赤血球から造られます。</a:t>
            </a:r>
          </a:p>
          <a:p>
            <a:pPr algn="l"/>
            <a:endParaRPr lang="ja-JP" altLang="en-US" b="0" i="0" dirty="0">
              <a:solidFill>
                <a:srgbClr val="333333"/>
              </a:solidFill>
              <a:effectLst/>
              <a:latin typeface="-apple-system"/>
            </a:endParaRPr>
          </a:p>
          <a:p>
            <a:pPr algn="l"/>
            <a:r>
              <a:rPr lang="ja-JP" altLang="en-US" b="0" i="0" dirty="0">
                <a:solidFill>
                  <a:srgbClr val="333333"/>
                </a:solidFill>
                <a:effectLst/>
                <a:latin typeface="-apple-system"/>
              </a:rPr>
              <a:t>ウィルスや細菌に感染すると</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駆けつけた赤血球が白血球に変化し</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免疫反応が起きる。</a:t>
            </a:r>
          </a:p>
          <a:p>
            <a:pPr algn="l"/>
            <a:endParaRPr lang="ja-JP" altLang="en-US" b="0" i="0" dirty="0">
              <a:solidFill>
                <a:srgbClr val="333333"/>
              </a:solidFill>
              <a:effectLst/>
              <a:latin typeface="-apple-system"/>
            </a:endParaRPr>
          </a:p>
          <a:p>
            <a:pPr algn="l"/>
            <a:r>
              <a:rPr lang="ja-JP" altLang="en-US" b="0" i="0" dirty="0">
                <a:solidFill>
                  <a:srgbClr val="333333"/>
                </a:solidFill>
                <a:effectLst/>
                <a:latin typeface="-apple-system"/>
              </a:rPr>
              <a:t>健康で栄養状態の良い時、赤血球は細胞に変化し、</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体が病気の方向に向かっている時、</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赤血球はがん細胞や炎症細胞など</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病巣の細胞に変化します。</a:t>
            </a:r>
            <a:endParaRPr lang="en-US" altLang="ja-JP" b="0" i="0" dirty="0">
              <a:solidFill>
                <a:srgbClr val="333333"/>
              </a:solidFill>
              <a:effectLst/>
              <a:latin typeface="-apple-system"/>
            </a:endParaRPr>
          </a:p>
          <a:p>
            <a:pPr algn="l"/>
            <a:br>
              <a:rPr lang="ja-JP" altLang="en-US" b="0" i="0" dirty="0">
                <a:solidFill>
                  <a:srgbClr val="333333"/>
                </a:solidFill>
                <a:effectLst/>
                <a:latin typeface="-apple-system"/>
              </a:rPr>
            </a:br>
            <a:r>
              <a:rPr lang="ja-JP" altLang="en-US" i="0" dirty="0">
                <a:solidFill>
                  <a:srgbClr val="333333"/>
                </a:solidFill>
                <a:effectLst/>
                <a:latin typeface="-apple-system"/>
              </a:rPr>
              <a:t>ファスティングをすることで、</a:t>
            </a:r>
            <a:endParaRPr lang="en-US" altLang="ja-JP" i="0" dirty="0">
              <a:solidFill>
                <a:srgbClr val="333333"/>
              </a:solidFill>
              <a:effectLst/>
              <a:latin typeface="-apple-system"/>
            </a:endParaRPr>
          </a:p>
          <a:p>
            <a:pPr algn="l"/>
            <a:r>
              <a:rPr lang="ja-JP" altLang="en-US" i="0" dirty="0">
                <a:solidFill>
                  <a:srgbClr val="333333"/>
                </a:solidFill>
                <a:effectLst/>
                <a:latin typeface="-apple-system"/>
              </a:rPr>
              <a:t>小腸で赤血球が造られなくなれば、</a:t>
            </a:r>
            <a:endParaRPr lang="en-US" altLang="ja-JP" i="0" dirty="0">
              <a:solidFill>
                <a:srgbClr val="333333"/>
              </a:solidFill>
              <a:effectLst/>
              <a:latin typeface="-apple-system"/>
            </a:endParaRPr>
          </a:p>
          <a:p>
            <a:pPr algn="l"/>
            <a:r>
              <a:rPr lang="ja-JP" altLang="en-US" i="0" dirty="0">
                <a:solidFill>
                  <a:srgbClr val="333333"/>
                </a:solidFill>
                <a:effectLst/>
                <a:latin typeface="-apple-system"/>
              </a:rPr>
              <a:t>がん細胞や病巣の細胞が赤血球に逆戻りする事で、</a:t>
            </a:r>
            <a:endParaRPr lang="en-US" altLang="ja-JP" i="0" dirty="0">
              <a:solidFill>
                <a:srgbClr val="333333"/>
              </a:solidFill>
              <a:effectLst/>
              <a:latin typeface="-apple-system"/>
            </a:endParaRPr>
          </a:p>
          <a:p>
            <a:pPr algn="l"/>
            <a:r>
              <a:rPr lang="ja-JP" altLang="en-US" i="0" dirty="0">
                <a:solidFill>
                  <a:srgbClr val="333333"/>
                </a:solidFill>
                <a:effectLst/>
                <a:latin typeface="-apple-system"/>
              </a:rPr>
              <a:t>治癒するという原理です。</a:t>
            </a:r>
            <a:endParaRPr lang="en-US" altLang="ja-JP" i="0" dirty="0">
              <a:solidFill>
                <a:srgbClr val="333333"/>
              </a:solidFill>
              <a:effectLst/>
              <a:latin typeface="-apple-system"/>
            </a:endParaRPr>
          </a:p>
          <a:p>
            <a:pPr algn="l"/>
            <a:endParaRPr lang="en-US" altLang="ja-JP" dirty="0">
              <a:solidFill>
                <a:srgbClr val="333333"/>
              </a:solidFill>
              <a:latin typeface="-apple-system"/>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代謝酵素を活性化で免疫の向上</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人体の空腹時はサーチュイン遺伝子が活性し細胞の再生が行われる。</a:t>
            </a:r>
            <a:endParaRPr lang="en-US" altLang="ja-JP" dirty="0">
              <a:solidFill>
                <a:srgbClr val="333333"/>
              </a:solidFill>
              <a:latin typeface="BIZ UDPゴシック" panose="020B0400000000000000" pitchFamily="50" charset="-128"/>
              <a:ea typeface="BIZ UDPゴシック" panose="020B0400000000000000" pitchFamily="50" charset="-128"/>
            </a:endParaRPr>
          </a:p>
          <a:p>
            <a:r>
              <a:rPr lang="ja-JP" altLang="en-US" dirty="0">
                <a:solidFill>
                  <a:srgbClr val="333333"/>
                </a:solidFill>
                <a:latin typeface="BIZ UDPゴシック" panose="020B0400000000000000" pitchFamily="50" charset="-128"/>
                <a:ea typeface="BIZ UDPゴシック" panose="020B0400000000000000" pitchFamily="50" charset="-128"/>
              </a:rPr>
              <a:t>体内の酵素は一度に稼働できる量が決まっているから</a:t>
            </a:r>
            <a:endParaRPr lang="en-US" altLang="ja-JP" dirty="0">
              <a:solidFill>
                <a:srgbClr val="333333"/>
              </a:solidFill>
              <a:latin typeface="BIZ UDPゴシック" panose="020B0400000000000000" pitchFamily="50" charset="-128"/>
              <a:ea typeface="BIZ UDPゴシック" panose="020B0400000000000000" pitchFamily="50" charset="-128"/>
            </a:endParaRPr>
          </a:p>
          <a:p>
            <a:r>
              <a:rPr lang="ja-JP" altLang="en-US" dirty="0">
                <a:solidFill>
                  <a:srgbClr val="333333"/>
                </a:solidFill>
                <a:latin typeface="BIZ UDPゴシック" panose="020B0400000000000000" pitchFamily="50" charset="-128"/>
                <a:ea typeface="BIZ UDPゴシック" panose="020B0400000000000000" pitchFamily="50" charset="-128"/>
              </a:rPr>
              <a:t>消化酵素にお休みしていただくことが重要。</a:t>
            </a:r>
            <a:endParaRPr lang="en-US" altLang="ja-JP" dirty="0">
              <a:solidFill>
                <a:srgbClr val="333333"/>
              </a:solidFill>
              <a:latin typeface="-apple-system"/>
            </a:endParaRPr>
          </a:p>
          <a:p>
            <a:pPr algn="l"/>
            <a:r>
              <a:rPr lang="en-US" altLang="ja-JP" b="0" i="0" dirty="0">
                <a:solidFill>
                  <a:srgbClr val="333333"/>
                </a:solidFill>
                <a:effectLst/>
                <a:latin typeface="-apple-system"/>
              </a:rPr>
              <a:t>※</a:t>
            </a:r>
            <a:r>
              <a:rPr lang="ja-JP" altLang="en-US" b="0" i="0" dirty="0">
                <a:solidFill>
                  <a:srgbClr val="333333"/>
                </a:solidFill>
                <a:effectLst/>
                <a:latin typeface="-apple-system"/>
              </a:rPr>
              <a:t>ワクチンによりスパイク蛋白を作り続ける細胞も</a:t>
            </a:r>
            <a:endParaRPr lang="en-US" altLang="ja-JP" dirty="0">
              <a:solidFill>
                <a:srgbClr val="333333"/>
              </a:solidFill>
              <a:latin typeface="-apple-system"/>
            </a:endParaRPr>
          </a:p>
          <a:p>
            <a:pPr algn="l"/>
            <a:r>
              <a:rPr lang="ja-JP" altLang="en-US" b="0" i="0" dirty="0">
                <a:solidFill>
                  <a:srgbClr val="333333"/>
                </a:solidFill>
                <a:effectLst/>
                <a:latin typeface="-apple-system"/>
              </a:rPr>
              <a:t>節食により赤血球に逆戻りします。</a:t>
            </a:r>
            <a:endParaRPr lang="en-US" altLang="ja-JP" b="0" i="0" dirty="0">
              <a:solidFill>
                <a:srgbClr val="333333"/>
              </a:solidFill>
              <a:effectLst/>
              <a:latin typeface="-apple-system"/>
            </a:endParaRPr>
          </a:p>
          <a:p>
            <a:pPr algn="l"/>
            <a:endParaRPr lang="en-US" altLang="ja-JP" dirty="0">
              <a:solidFill>
                <a:srgbClr val="333333"/>
              </a:solidFill>
              <a:latin typeface="-apple-system"/>
            </a:endParaRPr>
          </a:p>
          <a:p>
            <a:pPr algn="l"/>
            <a:endParaRPr lang="en-US" altLang="ja-JP" b="0" i="0" dirty="0">
              <a:solidFill>
                <a:srgbClr val="333333"/>
              </a:solidFill>
              <a:effectLst/>
              <a:latin typeface="-apple-system"/>
            </a:endParaRPr>
          </a:p>
          <a:p>
            <a:pPr algn="l"/>
            <a:endParaRPr lang="en-US" altLang="ja-JP" b="0" i="0" dirty="0">
              <a:solidFill>
                <a:srgbClr val="333333"/>
              </a:solidFill>
              <a:effectLst/>
              <a:latin typeface="-apple-system"/>
            </a:endParaRPr>
          </a:p>
          <a:p>
            <a:pPr algn="l"/>
            <a:endParaRPr lang="ja-JP" altLang="en-US" b="0" i="0" dirty="0">
              <a:solidFill>
                <a:srgbClr val="333333"/>
              </a:solidFill>
              <a:effectLst/>
              <a:latin typeface="-apple-system"/>
            </a:endParaRPr>
          </a:p>
          <a:p>
            <a:br>
              <a:rPr lang="ja-JP" altLang="en-US" dirty="0"/>
            </a:br>
            <a:endParaRPr lang="ja-JP" altLang="en-US" dirty="0"/>
          </a:p>
        </p:txBody>
      </p:sp>
      <p:sp>
        <p:nvSpPr>
          <p:cNvPr id="9" name="テキスト ボックス 8">
            <a:extLst>
              <a:ext uri="{FF2B5EF4-FFF2-40B4-BE49-F238E27FC236}">
                <a16:creationId xmlns:a16="http://schemas.microsoft.com/office/drawing/2014/main" id="{7D375492-94A2-3C14-A1F9-52794D5ADAFB}"/>
              </a:ext>
            </a:extLst>
          </p:cNvPr>
          <p:cNvSpPr txBox="1"/>
          <p:nvPr/>
        </p:nvSpPr>
        <p:spPr>
          <a:xfrm>
            <a:off x="6126070" y="844482"/>
            <a:ext cx="4619491" cy="4247317"/>
          </a:xfrm>
          <a:prstGeom prst="rect">
            <a:avLst/>
          </a:prstGeom>
          <a:noFill/>
          <a:ln>
            <a:solidFill>
              <a:schemeClr val="bg1">
                <a:lumMod val="75000"/>
              </a:schemeClr>
            </a:solidFill>
          </a:ln>
        </p:spPr>
        <p:txBody>
          <a:bodyPr wrap="square">
            <a:spAutoFit/>
          </a:bodyPr>
          <a:lstStyle/>
          <a:p>
            <a:pPr algn="l"/>
            <a:endParaRPr lang="en-US" altLang="ja-JP" b="1" i="0" dirty="0">
              <a:solidFill>
                <a:srgbClr val="333333"/>
              </a:solidFill>
              <a:effectLst/>
              <a:latin typeface="-apple-system"/>
            </a:endParaRPr>
          </a:p>
          <a:p>
            <a:pPr algn="l"/>
            <a:r>
              <a:rPr lang="ja-JP" altLang="en-US" b="1" i="0" dirty="0">
                <a:solidFill>
                  <a:srgbClr val="333333"/>
                </a:solidFill>
                <a:effectLst/>
                <a:latin typeface="-apple-system"/>
              </a:rPr>
              <a:t>体液は弱アルカリ性が理想です</a:t>
            </a:r>
          </a:p>
          <a:p>
            <a:pPr algn="l"/>
            <a:br>
              <a:rPr lang="ja-JP" altLang="en-US" b="0" i="0" dirty="0">
                <a:solidFill>
                  <a:srgbClr val="333333"/>
                </a:solidFill>
                <a:effectLst/>
                <a:latin typeface="-apple-system"/>
              </a:rPr>
            </a:br>
            <a:r>
              <a:rPr lang="ja-JP" altLang="en-US" b="0" i="0" dirty="0">
                <a:solidFill>
                  <a:srgbClr val="333333"/>
                </a:solidFill>
                <a:effectLst/>
                <a:latin typeface="-apple-system"/>
              </a:rPr>
              <a:t>脂っこいもの、高たんぱく食、</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食品添加物を摂る食生活。</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ストレスなどが溜まると活性酸素により</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体液が酸性に傾きます。</a:t>
            </a:r>
          </a:p>
          <a:p>
            <a:pPr algn="l"/>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r>
              <a:rPr lang="ja-JP" altLang="en-US" b="0" i="0" dirty="0">
                <a:solidFill>
                  <a:srgbClr val="333333"/>
                </a:solidFill>
                <a:effectLst/>
                <a:latin typeface="-apple-system"/>
              </a:rPr>
              <a:t>アルカリ性の状態を維持すると</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がん細胞は増殖できなくなります。</a:t>
            </a:r>
          </a:p>
          <a:p>
            <a:pPr algn="l"/>
            <a:br>
              <a:rPr lang="ja-JP" altLang="en-US" b="0" i="0" dirty="0">
                <a:solidFill>
                  <a:srgbClr val="333333"/>
                </a:solidFill>
                <a:effectLst/>
                <a:latin typeface="-apple-system"/>
              </a:rPr>
            </a:br>
            <a:endParaRPr lang="ja-JP" altLang="en-US" b="0" i="0" dirty="0">
              <a:solidFill>
                <a:srgbClr val="333333"/>
              </a:solidFill>
              <a:effectLst/>
              <a:latin typeface="-apple-system"/>
            </a:endParaRPr>
          </a:p>
          <a:p>
            <a:pPr algn="l"/>
            <a:r>
              <a:rPr lang="ja-JP" altLang="en-US" b="0" i="0" dirty="0">
                <a:solidFill>
                  <a:srgbClr val="333333"/>
                </a:solidFill>
                <a:effectLst/>
                <a:latin typeface="-apple-system"/>
              </a:rPr>
              <a:t>常にからだを弱アルカリ性に</a:t>
            </a:r>
            <a:endParaRPr lang="en-US" altLang="ja-JP" b="0" i="0" dirty="0">
              <a:solidFill>
                <a:srgbClr val="333333"/>
              </a:solidFill>
              <a:effectLst/>
              <a:latin typeface="-apple-system"/>
            </a:endParaRPr>
          </a:p>
          <a:p>
            <a:pPr algn="l"/>
            <a:r>
              <a:rPr lang="ja-JP" altLang="en-US" b="0" i="0" dirty="0">
                <a:solidFill>
                  <a:srgbClr val="333333"/>
                </a:solidFill>
                <a:effectLst/>
                <a:latin typeface="-apple-system"/>
              </a:rPr>
              <a:t>維持することが大切です。</a:t>
            </a:r>
          </a:p>
        </p:txBody>
      </p:sp>
      <p:sp>
        <p:nvSpPr>
          <p:cNvPr id="10" name="テキスト ボックス 9">
            <a:extLst>
              <a:ext uri="{FF2B5EF4-FFF2-40B4-BE49-F238E27FC236}">
                <a16:creationId xmlns:a16="http://schemas.microsoft.com/office/drawing/2014/main" id="{288C6D33-FC5C-D9EE-DFFF-BE6257C6EDF3}"/>
              </a:ext>
            </a:extLst>
          </p:cNvPr>
          <p:cNvSpPr txBox="1"/>
          <p:nvPr/>
        </p:nvSpPr>
        <p:spPr>
          <a:xfrm>
            <a:off x="6126070" y="5289950"/>
            <a:ext cx="4619491" cy="3416320"/>
          </a:xfrm>
          <a:prstGeom prst="rect">
            <a:avLst/>
          </a:prstGeom>
          <a:noFill/>
          <a:ln>
            <a:solidFill>
              <a:schemeClr val="bg1">
                <a:lumMod val="75000"/>
              </a:schemeClr>
            </a:solidFill>
          </a:ln>
        </p:spPr>
        <p:txBody>
          <a:bodyPr wrap="square">
            <a:spAutoFit/>
          </a:bodyPr>
          <a:lstStyle/>
          <a:p>
            <a:pPr algn="l"/>
            <a:endParaRPr lang="en-US" altLang="ja-JP" b="1" i="0" dirty="0">
              <a:effectLst/>
              <a:latin typeface="-apple-system"/>
            </a:endParaRPr>
          </a:p>
          <a:p>
            <a:pPr algn="l"/>
            <a:r>
              <a:rPr lang="ja-JP" altLang="en-US" b="1" i="0" dirty="0">
                <a:effectLst/>
                <a:latin typeface="-apple-system"/>
              </a:rPr>
              <a:t>体液が酸性に傾くとミトコンドリアは機能を低下します</a:t>
            </a:r>
          </a:p>
          <a:p>
            <a:pPr algn="l"/>
            <a:endParaRPr lang="ja-JP" altLang="en-US" b="0" i="0" dirty="0">
              <a:solidFill>
                <a:srgbClr val="333333"/>
              </a:solidFill>
              <a:effectLst/>
              <a:latin typeface="-apple-system"/>
            </a:endParaRPr>
          </a:p>
          <a:p>
            <a:pPr algn="l"/>
            <a:r>
              <a:rPr lang="ja-JP" altLang="en-US" b="0" i="0" dirty="0">
                <a:solidFill>
                  <a:srgbClr val="333333"/>
                </a:solidFill>
                <a:effectLst/>
                <a:latin typeface="-apple-system"/>
              </a:rPr>
              <a:t>数が少なくなると、ミトコンドリアへの負担が大きくなり、活性酸素が過剰に発生しやすくなります。</a:t>
            </a:r>
            <a:endParaRPr lang="en-US" altLang="ja-JP" b="0" i="0" dirty="0">
              <a:solidFill>
                <a:srgbClr val="333333"/>
              </a:solidFill>
              <a:effectLst/>
              <a:latin typeface="-apple-system"/>
            </a:endParaRPr>
          </a:p>
          <a:p>
            <a:pPr algn="l"/>
            <a:endParaRPr lang="en-US" altLang="ja-JP" dirty="0">
              <a:solidFill>
                <a:srgbClr val="333333"/>
              </a:solidFill>
              <a:latin typeface="-apple-system"/>
            </a:endParaRPr>
          </a:p>
          <a:p>
            <a:pPr algn="l"/>
            <a:r>
              <a:rPr lang="ja-JP" altLang="en-US" dirty="0">
                <a:solidFill>
                  <a:srgbClr val="333333"/>
                </a:solidFill>
                <a:latin typeface="-apple-system"/>
              </a:rPr>
              <a:t>ミトコンドリアって？</a:t>
            </a:r>
            <a:endParaRPr lang="en-US" altLang="ja-JP" dirty="0">
              <a:solidFill>
                <a:srgbClr val="333333"/>
              </a:solidFill>
              <a:latin typeface="-apple-system"/>
            </a:endParaRPr>
          </a:p>
          <a:p>
            <a:pPr algn="l"/>
            <a:r>
              <a:rPr lang="ja-JP" altLang="en-US" b="0" i="0" dirty="0">
                <a:solidFill>
                  <a:srgbClr val="333333"/>
                </a:solidFill>
                <a:effectLst/>
                <a:latin typeface="-apple-system"/>
              </a:rPr>
              <a:t>肝臓、腎臓、筋肉、脳などの代謝の活発な細胞に数百、数千個のミトコンドリアが存在し、細胞質の約</a:t>
            </a:r>
            <a:r>
              <a:rPr lang="en-US" altLang="ja-JP" b="0" i="0" dirty="0">
                <a:solidFill>
                  <a:srgbClr val="333333"/>
                </a:solidFill>
                <a:effectLst/>
                <a:latin typeface="UICTFontTextStyleBody"/>
              </a:rPr>
              <a:t>40</a:t>
            </a:r>
            <a:r>
              <a:rPr lang="ja-JP" altLang="en-US" b="0" i="0" dirty="0">
                <a:solidFill>
                  <a:srgbClr val="333333"/>
                </a:solidFill>
                <a:effectLst/>
                <a:latin typeface="-apple-system"/>
              </a:rPr>
              <a:t>％を占めています</a:t>
            </a:r>
          </a:p>
        </p:txBody>
      </p:sp>
    </p:spTree>
    <p:extLst>
      <p:ext uri="{BB962C8B-B14F-4D97-AF65-F5344CB8AC3E}">
        <p14:creationId xmlns:p14="http://schemas.microsoft.com/office/powerpoint/2010/main" val="541978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25F30F5-4E2A-28C0-6721-E4C39B242C29}"/>
              </a:ext>
            </a:extLst>
          </p:cNvPr>
          <p:cNvSpPr txBox="1"/>
          <p:nvPr/>
        </p:nvSpPr>
        <p:spPr>
          <a:xfrm>
            <a:off x="731920" y="5205558"/>
            <a:ext cx="15524080" cy="1200329"/>
          </a:xfrm>
          <a:prstGeom prst="rect">
            <a:avLst/>
          </a:prstGeom>
          <a:noFill/>
          <a:ln>
            <a:solidFill>
              <a:schemeClr val="bg1">
                <a:lumMod val="65000"/>
              </a:schemeClr>
            </a:solidFill>
          </a:ln>
        </p:spPr>
        <p:txBody>
          <a:bodyPr wrap="square">
            <a:spAutoFit/>
          </a:bodyPr>
          <a:lstStyle/>
          <a:p>
            <a:pPr algn="l"/>
            <a:r>
              <a:rPr lang="ja-JP" altLang="en-US" dirty="0">
                <a:solidFill>
                  <a:srgbClr val="333333"/>
                </a:solidFill>
                <a:latin typeface="BIZ UDPゴシック" panose="020B0400000000000000" pitchFamily="50" charset="-128"/>
                <a:ea typeface="BIZ UDPゴシック" panose="020B0400000000000000" pitchFamily="50" charset="-128"/>
              </a:rPr>
              <a:t>代謝酵素とは消化したエネルギーを　体の隅々まで活動させるために働く酵素。　</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消化酵素を休ませ、代謝酵素を活性化させることで美肌ストレス緩和、ダイエット効果、免疫の向上</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人体の空腹時はサーチュイン遺伝子を活性し細胞の再生が行われることで若返りの効果がある。</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B183875-DE52-9562-D05C-F857DD8D978C}"/>
              </a:ext>
            </a:extLst>
          </p:cNvPr>
          <p:cNvSpPr txBox="1"/>
          <p:nvPr/>
        </p:nvSpPr>
        <p:spPr>
          <a:xfrm>
            <a:off x="731920" y="1834952"/>
            <a:ext cx="14152480" cy="923330"/>
          </a:xfrm>
          <a:prstGeom prst="rect">
            <a:avLst/>
          </a:prstGeom>
          <a:noFill/>
          <a:ln>
            <a:solidFill>
              <a:schemeClr val="bg1">
                <a:lumMod val="65000"/>
              </a:schemeClr>
            </a:solidFill>
          </a:ln>
        </p:spPr>
        <p:txBody>
          <a:bodyPr wrap="square">
            <a:spAutoFit/>
          </a:bodyPr>
          <a:lstStyle/>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食物酵素、</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消化酵素、代謝酵素　：潜在酵素（合成される量が決まっている。</a:t>
            </a:r>
            <a:r>
              <a:rPr lang="en-US" altLang="ja-JP" dirty="0">
                <a:solidFill>
                  <a:srgbClr val="333333"/>
                </a:solidFill>
                <a:latin typeface="BIZ UDPゴシック" panose="020B0400000000000000" pitchFamily="50" charset="-128"/>
                <a:ea typeface="BIZ UDPゴシック" panose="020B0400000000000000" pitchFamily="50" charset="-128"/>
              </a:rPr>
              <a:t>20</a:t>
            </a:r>
            <a:r>
              <a:rPr lang="ja-JP" altLang="en-US" dirty="0">
                <a:solidFill>
                  <a:srgbClr val="333333"/>
                </a:solidFill>
                <a:latin typeface="BIZ UDPゴシック" panose="020B0400000000000000" pitchFamily="50" charset="-128"/>
                <a:ea typeface="BIZ UDPゴシック" panose="020B0400000000000000" pitchFamily="50" charset="-128"/>
              </a:rPr>
              <a:t>歳でピークその後減少。</a:t>
            </a:r>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DDCDC83-186E-310A-BF2B-9ACDB615F4D7}"/>
              </a:ext>
            </a:extLst>
          </p:cNvPr>
          <p:cNvSpPr txBox="1"/>
          <p:nvPr/>
        </p:nvSpPr>
        <p:spPr>
          <a:xfrm>
            <a:off x="361950" y="391154"/>
            <a:ext cx="2268570" cy="369332"/>
          </a:xfrm>
          <a:prstGeom prst="rect">
            <a:avLst/>
          </a:prstGeom>
          <a:noFill/>
        </p:spPr>
        <p:txBody>
          <a:bodyPr wrap="none" rtlCol="0">
            <a:spAutoFit/>
          </a:bodyPr>
          <a:lstStyle/>
          <a:p>
            <a:r>
              <a:rPr kumimoji="1" lang="ja-JP" altLang="en-US" dirty="0"/>
              <a:t>酵素　</a:t>
            </a:r>
            <a:r>
              <a:rPr kumimoji="1" lang="en-US" altLang="ja-JP" dirty="0"/>
              <a:t>1000</a:t>
            </a:r>
            <a:r>
              <a:rPr kumimoji="1" lang="ja-JP" altLang="en-US" dirty="0"/>
              <a:t>種類以上</a:t>
            </a:r>
          </a:p>
        </p:txBody>
      </p:sp>
      <p:sp>
        <p:nvSpPr>
          <p:cNvPr id="6" name="テキスト ボックス 5">
            <a:extLst>
              <a:ext uri="{FF2B5EF4-FFF2-40B4-BE49-F238E27FC236}">
                <a16:creationId xmlns:a16="http://schemas.microsoft.com/office/drawing/2014/main" id="{38E90801-4451-76DF-6C1B-64847187D70A}"/>
              </a:ext>
            </a:extLst>
          </p:cNvPr>
          <p:cNvSpPr txBox="1"/>
          <p:nvPr/>
        </p:nvSpPr>
        <p:spPr>
          <a:xfrm>
            <a:off x="731920" y="2990850"/>
            <a:ext cx="15524080" cy="646331"/>
          </a:xfrm>
          <a:prstGeom prst="rect">
            <a:avLst/>
          </a:prstGeom>
          <a:noFill/>
          <a:ln>
            <a:solidFill>
              <a:schemeClr val="bg1">
                <a:lumMod val="65000"/>
              </a:schemeClr>
            </a:solidFill>
          </a:ln>
        </p:spPr>
        <p:txBody>
          <a:bodyPr wrap="square">
            <a:spAutoFit/>
          </a:bodyPr>
          <a:lstStyle/>
          <a:p>
            <a:pPr algn="l"/>
            <a:r>
              <a:rPr lang="ja-JP" altLang="en-US" dirty="0">
                <a:solidFill>
                  <a:srgbClr val="333333"/>
                </a:solidFill>
                <a:latin typeface="BIZ UDPゴシック" panose="020B0400000000000000" pitchFamily="50" charset="-128"/>
                <a:ea typeface="BIZ UDPゴシック" panose="020B0400000000000000" pitchFamily="50" charset="-128"/>
              </a:rPr>
              <a:t>食物酵素とは食物に含まれる酵素、体内の消化を助け消化酵素の減少を防ぎます。食物酵素が</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善玉菌の餌となり腸内の善玉菌を増やす、野菜やくだもの発酵食品などに多く含まれる健康的なからだを保つため日々の意識的な摂取が望まれます</a:t>
            </a:r>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B437BD0-AD09-6722-2476-65016217AEFA}"/>
              </a:ext>
            </a:extLst>
          </p:cNvPr>
          <p:cNvSpPr txBox="1"/>
          <p:nvPr/>
        </p:nvSpPr>
        <p:spPr>
          <a:xfrm>
            <a:off x="731920" y="3728230"/>
            <a:ext cx="15524080" cy="1477328"/>
          </a:xfrm>
          <a:prstGeom prst="rect">
            <a:avLst/>
          </a:prstGeom>
          <a:noFill/>
          <a:ln>
            <a:solidFill>
              <a:schemeClr val="bg1">
                <a:lumMod val="65000"/>
              </a:schemeClr>
            </a:solidFill>
          </a:ln>
        </p:spPr>
        <p:txBody>
          <a:bodyPr wrap="square">
            <a:spAutoFit/>
          </a:bodyPr>
          <a:lstStyle/>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体内の酵素は一度に稼働できる量が決まっている　</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代謝酵素を使うと消化酵素が弱くなり、代謝酵素を使うと消化酵素が弱くなる。</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風邪をひくと食欲がなくなるのは体が判断して　免疫力を上げる為に代謝酵素を稼働させているから。　栄養を得るためには消化酵素が重要</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52326B56-0A90-1069-AE30-A777790B4DD7}"/>
              </a:ext>
            </a:extLst>
          </p:cNvPr>
          <p:cNvSpPr txBox="1"/>
          <p:nvPr/>
        </p:nvSpPr>
        <p:spPr>
          <a:xfrm>
            <a:off x="731920" y="6578368"/>
            <a:ext cx="15524080" cy="923330"/>
          </a:xfrm>
          <a:prstGeom prst="rect">
            <a:avLst/>
          </a:prstGeom>
          <a:noFill/>
          <a:ln>
            <a:solidFill>
              <a:schemeClr val="bg1">
                <a:lumMod val="65000"/>
              </a:schemeClr>
            </a:solidFill>
          </a:ln>
        </p:spPr>
        <p:txBody>
          <a:bodyPr wrap="square">
            <a:spAutoFit/>
          </a:bodyPr>
          <a:lstStyle/>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食物酵素を効率よくとり消化酵素の減少を　防ぐことが　様々な恩恵を獲得する手段となる</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05BB1CB1-370F-5DBA-D3CD-D4D6B52CE9E3}"/>
              </a:ext>
            </a:extLst>
          </p:cNvPr>
          <p:cNvSpPr txBox="1"/>
          <p:nvPr/>
        </p:nvSpPr>
        <p:spPr>
          <a:xfrm>
            <a:off x="731920" y="7829516"/>
            <a:ext cx="15524080" cy="923330"/>
          </a:xfrm>
          <a:prstGeom prst="rect">
            <a:avLst/>
          </a:prstGeom>
          <a:noFill/>
          <a:ln>
            <a:solidFill>
              <a:schemeClr val="bg1">
                <a:lumMod val="65000"/>
              </a:schemeClr>
            </a:solidFill>
          </a:ln>
        </p:spPr>
        <p:txBody>
          <a:bodyPr wrap="square">
            <a:spAutoFit/>
          </a:bodyPr>
          <a:lstStyle/>
          <a:p>
            <a:pPr algn="l"/>
            <a:r>
              <a:rPr lang="ja-JP" altLang="en-US" dirty="0">
                <a:solidFill>
                  <a:srgbClr val="333333"/>
                </a:solidFill>
                <a:latin typeface="BIZ UDPゴシック" panose="020B0400000000000000" pitchFamily="50" charset="-128"/>
                <a:ea typeface="BIZ UDPゴシック" panose="020B0400000000000000" pitchFamily="50" charset="-128"/>
              </a:rPr>
              <a:t>ファスティングには様々な病気を完治させる事例があります。</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断食によりリセットされた腸壁はあらゆる物質を効率よく吸収します</a:t>
            </a:r>
            <a:endParaRPr lang="en-US" altLang="ja-JP" dirty="0">
              <a:solidFill>
                <a:srgbClr val="333333"/>
              </a:solidFill>
              <a:latin typeface="BIZ UDPゴシック" panose="020B0400000000000000" pitchFamily="50" charset="-128"/>
              <a:ea typeface="BIZ UDPゴシック" panose="020B0400000000000000" pitchFamily="50" charset="-128"/>
            </a:endParaRPr>
          </a:p>
          <a:p>
            <a:pPr algn="l"/>
            <a:r>
              <a:rPr lang="ja-JP" altLang="en-US" dirty="0">
                <a:solidFill>
                  <a:srgbClr val="333333"/>
                </a:solidFill>
                <a:latin typeface="BIZ UDPゴシック" panose="020B0400000000000000" pitchFamily="50" charset="-128"/>
                <a:ea typeface="BIZ UDPゴシック" panose="020B0400000000000000" pitchFamily="50" charset="-128"/>
              </a:rPr>
              <a:t>品質のよい酵素を摂取することが重要</a:t>
            </a:r>
            <a:endParaRPr lang="en-US" altLang="ja-JP" dirty="0">
              <a:solidFill>
                <a:srgbClr val="333333"/>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43311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96FCA7F-9A09-74BD-B6A5-910CEB97F006}"/>
              </a:ext>
            </a:extLst>
          </p:cNvPr>
          <p:cNvSpPr txBox="1"/>
          <p:nvPr/>
        </p:nvSpPr>
        <p:spPr>
          <a:xfrm>
            <a:off x="0" y="0"/>
            <a:ext cx="16256000" cy="646331"/>
          </a:xfrm>
          <a:prstGeom prst="rect">
            <a:avLst/>
          </a:prstGeom>
          <a:gradFill flip="none" rotWithShape="1">
            <a:gsLst>
              <a:gs pos="0">
                <a:srgbClr val="FF1E6B">
                  <a:tint val="66000"/>
                  <a:satMod val="160000"/>
                </a:srgbClr>
              </a:gs>
              <a:gs pos="50000">
                <a:srgbClr val="FF1E6B">
                  <a:tint val="44500"/>
                  <a:satMod val="160000"/>
                </a:srgbClr>
              </a:gs>
              <a:gs pos="100000">
                <a:srgbClr val="FF1E6B">
                  <a:tint val="23500"/>
                  <a:satMod val="160000"/>
                </a:srgbClr>
              </a:gs>
            </a:gsLst>
            <a:lin ang="5400000" scaled="1"/>
            <a:tileRect/>
          </a:gradFill>
        </p:spPr>
        <p:txBody>
          <a:bodyPr wrap="square">
            <a:spAutoFit/>
          </a:bodyPr>
          <a:lstStyle/>
          <a:p>
            <a:pPr algn="ctr"/>
            <a:r>
              <a:rPr lang="ja-JP" altLang="en-US" sz="3600" dirty="0">
                <a:solidFill>
                  <a:srgbClr val="7030A0"/>
                </a:solidFill>
                <a:latin typeface="BIZ UDPゴシック" panose="020B0400000000000000" pitchFamily="50" charset="-128"/>
                <a:ea typeface="BIZ UDPゴシック" panose="020B0400000000000000" pitchFamily="50" charset="-128"/>
              </a:rPr>
              <a:t>わたしの健康管理　</a:t>
            </a:r>
            <a:endParaRPr lang="en-US" altLang="ja-JP" sz="3600" dirty="0">
              <a:solidFill>
                <a:srgbClr val="7030A0"/>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553EC95B-3A22-4875-EE67-B8B4C5D7C5FD}"/>
              </a:ext>
            </a:extLst>
          </p:cNvPr>
          <p:cNvSpPr txBox="1"/>
          <p:nvPr/>
        </p:nvSpPr>
        <p:spPr>
          <a:xfrm>
            <a:off x="124539" y="646331"/>
            <a:ext cx="11476913" cy="7667864"/>
          </a:xfrm>
          <a:prstGeom prst="rect">
            <a:avLst/>
          </a:prstGeom>
        </p:spPr>
        <p:txBody>
          <a:bodyPr vert="horz" lIns="91440" tIns="45720" rIns="91440" bIns="45720" rtlCol="0" anchor="t">
            <a:noAutofit/>
          </a:bodyPr>
          <a:lstStyle/>
          <a:p>
            <a:pPr defTabSz="914400">
              <a:lnSpc>
                <a:spcPct val="90000"/>
              </a:lnSpc>
              <a:spcAft>
                <a:spcPts val="600"/>
              </a:spcAft>
            </a:pPr>
            <a:r>
              <a:rPr lang="ja-JP" altLang="en-US" dirty="0">
                <a:solidFill>
                  <a:srgbClr val="0070C0"/>
                </a:solidFill>
                <a:latin typeface="BIZ UDPゴシック" panose="020B0400000000000000" pitchFamily="50" charset="-128"/>
                <a:ea typeface="BIZ UDPゴシック" panose="020B0400000000000000" pitchFamily="50" charset="-128"/>
              </a:rPr>
              <a:t>食事で気を付けていること</a:t>
            </a:r>
            <a:endParaRPr lang="en-US" altLang="ja-JP"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できるだけ無農薬野菜・スーパーの野菜は天然ほっき貝パウダーで洗浄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・玄米食（できれば無農薬）</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・食品添加物を極力摂取しない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大手のお菓子やお惣菜、コンビニ弁当には添加物が沢山入っています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・発酵食品（味噌・醤油・みりん）　無農薬の材料を使用しているメーカー</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・塩・・天然塩　ミネラルが豊富で精製されていない塩</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・手作り納豆・甘酒・塩こうじ・白みそは無農薬麹や無農薬大豆で自分で作る</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・白砂糖・合成甘味料は摂らない。→はちみつ、デーツシロップ・甜菜糖で代用</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・牛乳・小麦製品は極力摂らない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・油にもこだわる（あまに油・ココナッツ油など　圧搾方法）</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・大手メーカーのお菓子は買わない。成分表示を確認して購入</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・外食は極力しない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・ファーストフードは極力食べない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16</a:t>
            </a:r>
            <a:r>
              <a:rPr lang="ja-JP" altLang="en-US" dirty="0">
                <a:latin typeface="BIZ UDPゴシック" panose="020B0400000000000000" pitchFamily="50" charset="-128"/>
                <a:ea typeface="BIZ UDPゴシック" panose="020B0400000000000000" pitchFamily="50" charset="-128"/>
              </a:rPr>
              <a:t>時間ダイエット</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60E28FB2-9E54-E234-5564-8304CCC1CFFC}"/>
              </a:ext>
            </a:extLst>
          </p:cNvPr>
          <p:cNvPicPr>
            <a:picLocks noChangeAspect="1"/>
          </p:cNvPicPr>
          <p:nvPr/>
        </p:nvPicPr>
        <p:blipFill rotWithShape="1">
          <a:blip r:embed="rId2"/>
          <a:srcRect l="29556" t="20152" r="24591" b="23498"/>
          <a:stretch/>
        </p:blipFill>
        <p:spPr>
          <a:xfrm>
            <a:off x="9679667" y="4490850"/>
            <a:ext cx="6197493" cy="4282140"/>
          </a:xfrm>
          <a:prstGeom prst="rect">
            <a:avLst/>
          </a:prstGeom>
        </p:spPr>
      </p:pic>
      <p:pic>
        <p:nvPicPr>
          <p:cNvPr id="1026" name="Picture 2" descr="ビジュアル検索クエリイメージ">
            <a:extLst>
              <a:ext uri="{FF2B5EF4-FFF2-40B4-BE49-F238E27FC236}">
                <a16:creationId xmlns:a16="http://schemas.microsoft.com/office/drawing/2014/main" id="{C981338C-737E-6A70-70F8-02128E5CE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6307" y="1147643"/>
            <a:ext cx="1271843" cy="179132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796A9FF-D64D-7F00-2F70-29F0A3DFBB93}"/>
              </a:ext>
            </a:extLst>
          </p:cNvPr>
          <p:cNvSpPr txBox="1"/>
          <p:nvPr/>
        </p:nvSpPr>
        <p:spPr>
          <a:xfrm>
            <a:off x="10517543" y="2912366"/>
            <a:ext cx="4093807" cy="1330955"/>
          </a:xfrm>
          <a:prstGeom prst="rect">
            <a:avLst/>
          </a:prstGeom>
        </p:spPr>
        <p:txBody>
          <a:bodyPr vert="horz" lIns="91440" tIns="45720" rIns="91440" bIns="45720" rtlCol="0" anchor="t">
            <a:noAutofit/>
          </a:bodyPr>
          <a:lstStyle/>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クレリオ株式会社</a:t>
            </a:r>
            <a:endParaRPr lang="en-US" altLang="ja-JP"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10A6AF02-A493-0C89-243C-E2E51C65D358}"/>
              </a:ext>
            </a:extLst>
          </p:cNvPr>
          <p:cNvSpPr txBox="1"/>
          <p:nvPr/>
        </p:nvSpPr>
        <p:spPr>
          <a:xfrm>
            <a:off x="11868150" y="1391299"/>
            <a:ext cx="11858624" cy="1015663"/>
          </a:xfrm>
          <a:prstGeom prst="rect">
            <a:avLst/>
          </a:prstGeom>
          <a:noFill/>
        </p:spPr>
        <p:txBody>
          <a:bodyPr wrap="square">
            <a:spAutoFit/>
          </a:bodyPr>
          <a:lstStyle/>
          <a:p>
            <a:pPr algn="l"/>
            <a:r>
              <a:rPr lang="ja-JP" altLang="en-US" sz="1200" b="1" i="0" dirty="0">
                <a:effectLst/>
                <a:latin typeface="BIZ UDPゴシック" panose="020B0400000000000000" pitchFamily="50" charset="-128"/>
                <a:ea typeface="BIZ UDPゴシック" panose="020B0400000000000000" pitchFamily="50" charset="-128"/>
              </a:rPr>
              <a:t>野菜や果物の残留農薬やワックスを落とし、</a:t>
            </a:r>
            <a:endParaRPr lang="en-US" altLang="ja-JP" sz="1200" b="1" i="0" dirty="0">
              <a:effectLst/>
              <a:latin typeface="BIZ UDPゴシック" panose="020B0400000000000000" pitchFamily="50" charset="-128"/>
              <a:ea typeface="BIZ UDPゴシック" panose="020B0400000000000000" pitchFamily="50" charset="-128"/>
            </a:endParaRPr>
          </a:p>
          <a:p>
            <a:pPr algn="l"/>
            <a:r>
              <a:rPr lang="ja-JP" altLang="en-US" sz="1200" b="1" i="0" dirty="0">
                <a:effectLst/>
                <a:latin typeface="BIZ UDPゴシック" panose="020B0400000000000000" pitchFamily="50" charset="-128"/>
                <a:ea typeface="BIZ UDPゴシック" panose="020B0400000000000000" pitchFamily="50" charset="-128"/>
              </a:rPr>
              <a:t>除菌・抗菌するパウダー</a:t>
            </a:r>
            <a:r>
              <a:rPr lang="ja-JP" altLang="en-US" sz="1200" b="0" i="0" dirty="0">
                <a:effectLst/>
                <a:latin typeface="BIZ UDPゴシック" panose="020B0400000000000000" pitchFamily="50" charset="-128"/>
                <a:ea typeface="BIZ UDPゴシック" panose="020B0400000000000000" pitchFamily="50" charset="-128"/>
              </a:rPr>
              <a:t>になります。</a:t>
            </a:r>
          </a:p>
          <a:p>
            <a:pPr algn="l"/>
            <a:r>
              <a:rPr lang="ja-JP" altLang="en-US" sz="1200" b="0" i="0" dirty="0">
                <a:effectLst/>
                <a:latin typeface="BIZ UDPゴシック" panose="020B0400000000000000" pitchFamily="50" charset="-128"/>
                <a:ea typeface="BIZ UDPゴシック" panose="020B0400000000000000" pitchFamily="50" charset="-128"/>
              </a:rPr>
              <a:t>原材料・成分は貝殻焼成カルシウム</a:t>
            </a:r>
            <a:endParaRPr lang="en-US" altLang="ja-JP" sz="1200" b="0" i="0" dirty="0">
              <a:effectLst/>
              <a:latin typeface="BIZ UDPゴシック" panose="020B0400000000000000" pitchFamily="50" charset="-128"/>
              <a:ea typeface="BIZ UDPゴシック" panose="020B0400000000000000" pitchFamily="50" charset="-128"/>
            </a:endParaRPr>
          </a:p>
          <a:p>
            <a:pPr algn="l"/>
            <a:r>
              <a:rPr lang="ja-JP" altLang="en-US" sz="1200" b="0" i="0" dirty="0">
                <a:effectLst/>
                <a:latin typeface="BIZ UDPゴシック" panose="020B0400000000000000" pitchFamily="50" charset="-128"/>
                <a:ea typeface="BIZ UDPゴシック" panose="020B0400000000000000" pitchFamily="50" charset="-128"/>
              </a:rPr>
              <a:t>流通しているのはホタテ貝が多いですが</a:t>
            </a:r>
            <a:endParaRPr lang="en-US" altLang="ja-JP" sz="1200" b="0" i="0" dirty="0">
              <a:effectLst/>
              <a:latin typeface="BIZ UDPゴシック" panose="020B0400000000000000" pitchFamily="50" charset="-128"/>
              <a:ea typeface="BIZ UDPゴシック" panose="020B0400000000000000" pitchFamily="50" charset="-128"/>
            </a:endParaRPr>
          </a:p>
          <a:p>
            <a:pPr algn="l"/>
            <a:r>
              <a:rPr lang="ja-JP" altLang="en-US" sz="1200" b="1" i="0" dirty="0">
                <a:effectLst/>
                <a:latin typeface="BIZ UDPゴシック" panose="020B0400000000000000" pitchFamily="50" charset="-128"/>
                <a:ea typeface="BIZ UDPゴシック" panose="020B0400000000000000" pitchFamily="50" charset="-128"/>
              </a:rPr>
              <a:t>ほっき貝の方が数倍効果があります</a:t>
            </a:r>
            <a:endParaRPr lang="ja-JP" altLang="en-US" sz="1200" b="0"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36B31941-1485-02F8-5E10-C11021EDC7BC}"/>
              </a:ext>
            </a:extLst>
          </p:cNvPr>
          <p:cNvSpPr txBox="1"/>
          <p:nvPr/>
        </p:nvSpPr>
        <p:spPr>
          <a:xfrm>
            <a:off x="124539" y="7421319"/>
            <a:ext cx="11476913" cy="7667864"/>
          </a:xfrm>
          <a:prstGeom prst="rect">
            <a:avLst/>
          </a:prstGeom>
        </p:spPr>
        <p:txBody>
          <a:bodyPr vert="horz" lIns="91440" tIns="45720" rIns="91440" bIns="45720" rtlCol="0" anchor="t">
            <a:noAutofit/>
          </a:bodyPr>
          <a:lstStyle/>
          <a:p>
            <a:pPr defTabSz="914400">
              <a:lnSpc>
                <a:spcPct val="90000"/>
              </a:lnSpc>
              <a:spcAft>
                <a:spcPts val="600"/>
              </a:spcAft>
            </a:pPr>
            <a:r>
              <a:rPr lang="ja-JP" altLang="en-US" dirty="0">
                <a:solidFill>
                  <a:srgbClr val="0070C0"/>
                </a:solidFill>
                <a:latin typeface="BIZ UDPゴシック" panose="020B0400000000000000" pitchFamily="50" charset="-128"/>
                <a:ea typeface="BIZ UDPゴシック" panose="020B0400000000000000" pitchFamily="50" charset="-128"/>
              </a:rPr>
              <a:t>実践したこと、していること</a:t>
            </a:r>
            <a:endParaRPr lang="en-US" altLang="ja-JP"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・病院へ行かない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・健康診断を受けない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日間ファスティング（酵素ジュース）</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・ＤｏＴＥＲＲＡ　ミネラルを飲んでいます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AE4D63E-5279-C0E4-C748-9A653BADD9E7}"/>
              </a:ext>
            </a:extLst>
          </p:cNvPr>
          <p:cNvSpPr txBox="1"/>
          <p:nvPr/>
        </p:nvSpPr>
        <p:spPr>
          <a:xfrm>
            <a:off x="4400247" y="7721900"/>
            <a:ext cx="11476913" cy="7667864"/>
          </a:xfrm>
          <a:prstGeom prst="rect">
            <a:avLst/>
          </a:prstGeom>
        </p:spPr>
        <p:txBody>
          <a:bodyPr vert="horz" lIns="91440" tIns="45720" rIns="91440" bIns="45720" rtlCol="0" anchor="t">
            <a:noAutofit/>
          </a:bodyPr>
          <a:lstStyle/>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・エッセンシャルオイルを使用したセルフケア</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・よく歩く</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・重曹クエン酸を</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日１杯</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2585CEBB-E27B-0052-F301-FCD482003D72}"/>
              </a:ext>
            </a:extLst>
          </p:cNvPr>
          <p:cNvSpPr txBox="1"/>
          <p:nvPr/>
        </p:nvSpPr>
        <p:spPr>
          <a:xfrm>
            <a:off x="124539" y="5880027"/>
            <a:ext cx="11476913" cy="7667864"/>
          </a:xfrm>
          <a:prstGeom prst="rect">
            <a:avLst/>
          </a:prstGeom>
        </p:spPr>
        <p:txBody>
          <a:bodyPr vert="horz" lIns="91440" tIns="45720" rIns="91440" bIns="45720" rtlCol="0" anchor="t">
            <a:noAutofit/>
          </a:bodyPr>
          <a:lstStyle/>
          <a:p>
            <a:pPr defTabSz="914400">
              <a:lnSpc>
                <a:spcPct val="90000"/>
              </a:lnSpc>
              <a:spcAft>
                <a:spcPts val="600"/>
              </a:spcAft>
            </a:pPr>
            <a:r>
              <a:rPr lang="ja-JP" altLang="en-US" dirty="0">
                <a:solidFill>
                  <a:srgbClr val="0070C0"/>
                </a:solidFill>
                <a:latin typeface="BIZ UDPゴシック" panose="020B0400000000000000" pitchFamily="50" charset="-128"/>
                <a:ea typeface="BIZ UDPゴシック" panose="020B0400000000000000" pitchFamily="50" charset="-128"/>
              </a:rPr>
              <a:t>日用品について</a:t>
            </a:r>
            <a:endParaRPr lang="en-US" altLang="ja-JP" dirty="0">
              <a:solidFill>
                <a:srgbClr val="0070C0"/>
              </a:solidFill>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・石油系洗剤、市販のシャンプーリンス石鹸は使用しない（シャボン玉せっけん・ミヨシの洗剤など）</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・そうじ用洗剤は、重曹やクエン酸を使用</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・歯磨き粉はヌチマースにティーツリー</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706251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A84C9B8-2CBD-56D5-3DE5-C9C8FED2E722}"/>
              </a:ext>
            </a:extLst>
          </p:cNvPr>
          <p:cNvSpPr txBox="1"/>
          <p:nvPr/>
        </p:nvSpPr>
        <p:spPr>
          <a:xfrm>
            <a:off x="0" y="0"/>
            <a:ext cx="16256000" cy="646331"/>
          </a:xfrm>
          <a:prstGeom prst="rect">
            <a:avLst/>
          </a:prstGeom>
          <a:gradFill flip="none" rotWithShape="1">
            <a:gsLst>
              <a:gs pos="0">
                <a:srgbClr val="FF1E6B">
                  <a:tint val="66000"/>
                  <a:satMod val="160000"/>
                </a:srgbClr>
              </a:gs>
              <a:gs pos="50000">
                <a:srgbClr val="FF1E6B">
                  <a:tint val="44500"/>
                  <a:satMod val="160000"/>
                </a:srgbClr>
              </a:gs>
              <a:gs pos="100000">
                <a:srgbClr val="FF1E6B">
                  <a:tint val="23500"/>
                  <a:satMod val="160000"/>
                </a:srgbClr>
              </a:gs>
            </a:gsLst>
            <a:lin ang="5400000" scaled="1"/>
            <a:tileRect/>
          </a:gradFill>
        </p:spPr>
        <p:txBody>
          <a:bodyPr wrap="square">
            <a:spAutoFit/>
          </a:bodyPr>
          <a:lstStyle/>
          <a:p>
            <a:pPr algn="ctr"/>
            <a:r>
              <a:rPr lang="ja-JP" altLang="en-US" sz="3600" dirty="0">
                <a:solidFill>
                  <a:srgbClr val="7030A0"/>
                </a:solidFill>
                <a:latin typeface="BIZ UDPゴシック" panose="020B0400000000000000" pitchFamily="50" charset="-128"/>
                <a:ea typeface="BIZ UDPゴシック" panose="020B0400000000000000" pitchFamily="50" charset="-128"/>
              </a:rPr>
              <a:t>我が家の健康管理　</a:t>
            </a:r>
            <a:endParaRPr lang="en-US" altLang="ja-JP" sz="3600" dirty="0">
              <a:solidFill>
                <a:srgbClr val="7030A0"/>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11C563B9-87B7-850A-F9CA-E3BBBCE3FF2D}"/>
              </a:ext>
            </a:extLst>
          </p:cNvPr>
          <p:cNvSpPr txBox="1"/>
          <p:nvPr/>
        </p:nvSpPr>
        <p:spPr>
          <a:xfrm>
            <a:off x="213499" y="842508"/>
            <a:ext cx="14416902" cy="7667864"/>
          </a:xfrm>
          <a:prstGeom prst="rect">
            <a:avLst/>
          </a:prstGeom>
        </p:spPr>
        <p:txBody>
          <a:bodyPr vert="horz" lIns="91440" tIns="45720" rIns="91440" bIns="45720" rtlCol="0" anchor="t">
            <a:noAutofit/>
          </a:bodyPr>
          <a:lstStyle/>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主人</a:t>
            </a:r>
            <a:r>
              <a:rPr lang="ja-JP" altLang="en-US" dirty="0">
                <a:latin typeface="BIZ UDPゴシック" panose="020B0400000000000000" pitchFamily="50" charset="-128"/>
                <a:ea typeface="BIZ UDPゴシック" panose="020B0400000000000000" pitchFamily="50" charset="-128"/>
              </a:rPr>
              <a:t>は若い時に食事バランスがめちゃくちゃで、</a:t>
            </a:r>
            <a:r>
              <a:rPr lang="en-US" altLang="ja-JP" dirty="0">
                <a:latin typeface="BIZ UDPゴシック" panose="020B0400000000000000" pitchFamily="50" charset="-128"/>
                <a:ea typeface="BIZ UDPゴシック" panose="020B0400000000000000" pitchFamily="50" charset="-128"/>
              </a:rPr>
              <a:t>40</a:t>
            </a:r>
            <a:r>
              <a:rPr lang="ja-JP" altLang="en-US" dirty="0">
                <a:latin typeface="BIZ UDPゴシック" panose="020B0400000000000000" pitchFamily="50" charset="-128"/>
                <a:ea typeface="BIZ UDPゴシック" panose="020B0400000000000000" pitchFamily="50" charset="-128"/>
              </a:rPr>
              <a:t>歳で糖尿病</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型と診断され、で</a:t>
            </a:r>
            <a:r>
              <a:rPr lang="en-US" altLang="ja-JP" dirty="0">
                <a:latin typeface="BIZ UDPゴシック" panose="020B0400000000000000" pitchFamily="50" charset="-128"/>
                <a:ea typeface="BIZ UDPゴシック" panose="020B0400000000000000" pitchFamily="50" charset="-128"/>
              </a:rPr>
              <a:t>2</a:t>
            </a:r>
            <a:r>
              <a:rPr lang="ja-JP" altLang="en-US" dirty="0">
                <a:latin typeface="BIZ UDPゴシック" panose="020B0400000000000000" pitchFamily="50" charset="-128"/>
                <a:ea typeface="BIZ UDPゴシック" panose="020B0400000000000000" pitchFamily="50" charset="-128"/>
              </a:rPr>
              <a:t>０年以上インスリン注射を打っていました</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皮膚は脂漏性皮膚炎で肌がいつもかぶれていたので、ステロイドを長年使用していました</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口内炎が常にできている状態</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慢性便秘</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疲れやすい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今年</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月、</a:t>
            </a:r>
            <a:r>
              <a:rPr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日間ファスティング　体重</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２キロ減</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脂漏性皮膚炎と口内炎と便秘が治りました</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インスリンは現在打っていません</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味覚が変わりました。野菜まずい→おいしい</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納豆嫌い→おいしい</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ミネラルと酵素を飲み続けています。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sz="3200" dirty="0">
                <a:latin typeface="BIZ UDPゴシック" panose="020B0400000000000000" pitchFamily="50" charset="-128"/>
                <a:ea typeface="BIZ UDPゴシック" panose="020B0400000000000000" pitchFamily="50" charset="-128"/>
              </a:rPr>
              <a:t>わたし</a:t>
            </a:r>
            <a:endParaRPr lang="en-US" altLang="ja-JP" sz="3200"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年間病院に行っておりません</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基本健康です。今年</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月のファスティング前の体重は</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８キロ　ファスティングで</a:t>
            </a:r>
            <a:r>
              <a:rPr lang="en-US" altLang="ja-JP" dirty="0">
                <a:latin typeface="BIZ UDPゴシック" panose="020B0400000000000000" pitchFamily="50" charset="-128"/>
                <a:ea typeface="BIZ UDPゴシック" panose="020B0400000000000000" pitchFamily="50" charset="-128"/>
              </a:rPr>
              <a:t>2</a:t>
            </a:r>
            <a:r>
              <a:rPr lang="ja-JP" altLang="en-US" dirty="0">
                <a:latin typeface="BIZ UDPゴシック" panose="020B0400000000000000" pitchFamily="50" charset="-128"/>
                <a:ea typeface="BIZ UDPゴシック" panose="020B0400000000000000" pitchFamily="50" charset="-128"/>
              </a:rPr>
              <a:t>キロ減　現在</a:t>
            </a:r>
            <a:r>
              <a:rPr lang="en-US" altLang="ja-JP" dirty="0">
                <a:latin typeface="BIZ UDPゴシック" panose="020B0400000000000000" pitchFamily="50" charset="-128"/>
                <a:ea typeface="BIZ UDPゴシック" panose="020B0400000000000000" pitchFamily="50" charset="-128"/>
              </a:rPr>
              <a:t>53</a:t>
            </a:r>
            <a:r>
              <a:rPr lang="ja-JP" altLang="en-US" dirty="0">
                <a:latin typeface="BIZ UDPゴシック" panose="020B0400000000000000" pitchFamily="50" charset="-128"/>
                <a:ea typeface="BIZ UDPゴシック" panose="020B0400000000000000" pitchFamily="50" charset="-128"/>
              </a:rPr>
              <a:t>キロ（</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キロ減）</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今までは食べすぎるとすぐ体重が増加していましたが、今は気にしなくても維持できています。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すこぶる健康です。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ミネラルと酵素を時々飲んでいます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健康の要は腸活。腸活で腸の細胞が入れ替わります。</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血液は骨髄ではなく、腸で作られます。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r>
              <a:rPr lang="ja-JP" altLang="en-US" dirty="0">
                <a:latin typeface="BIZ UDPゴシック" panose="020B0400000000000000" pitchFamily="50" charset="-128"/>
                <a:ea typeface="BIZ UDPゴシック" panose="020B0400000000000000" pitchFamily="50" charset="-128"/>
              </a:rPr>
              <a:t>ファスティング（断食）をすることでリセットできます。</a:t>
            </a: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a:p>
            <a:pPr defTabSz="914400">
              <a:lnSpc>
                <a:spcPct val="90000"/>
              </a:lnSpc>
              <a:spcAft>
                <a:spcPts val="600"/>
              </a:spcAft>
            </a:pP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20716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8CF12-52C2-9151-99D9-FCF073B6FB4F}"/>
              </a:ext>
            </a:extLst>
          </p:cNvPr>
          <p:cNvSpPr>
            <a:spLocks noGrp="1"/>
          </p:cNvSpPr>
          <p:nvPr>
            <p:ph type="title"/>
          </p:nvPr>
        </p:nvSpPr>
        <p:spPr/>
        <p:txBody>
          <a:bodyPr/>
          <a:lstStyle/>
          <a:p>
            <a:endParaRPr kumimoji="1" lang="ja-JP" altLang="en-US"/>
          </a:p>
        </p:txBody>
      </p:sp>
      <p:pic>
        <p:nvPicPr>
          <p:cNvPr id="4" name="図 3" descr="ダイアグラム が含まれている画像&#10;&#10;自動的に生成された説明">
            <a:extLst>
              <a:ext uri="{FF2B5EF4-FFF2-40B4-BE49-F238E27FC236}">
                <a16:creationId xmlns:a16="http://schemas.microsoft.com/office/drawing/2014/main" id="{314E93CC-34D0-E03B-E60E-F94B47B3F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2"/>
            <a:ext cx="16256000" cy="9096375"/>
          </a:xfrm>
          <a:prstGeom prst="rect">
            <a:avLst/>
          </a:prstGeom>
        </p:spPr>
      </p:pic>
    </p:spTree>
    <p:extLst>
      <p:ext uri="{BB962C8B-B14F-4D97-AF65-F5344CB8AC3E}">
        <p14:creationId xmlns:p14="http://schemas.microsoft.com/office/powerpoint/2010/main" val="3931616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26633</TotalTime>
  <Words>12375</Words>
  <Application>Microsoft Office PowerPoint</Application>
  <PresentationFormat>ユーザー設定</PresentationFormat>
  <Paragraphs>1529</Paragraphs>
  <Slides>120</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120</vt:i4>
      </vt:variant>
    </vt:vector>
  </HeadingPairs>
  <TitlesOfParts>
    <vt:vector size="129" baseType="lpstr">
      <vt:lpstr>-apple-system</vt:lpstr>
      <vt:lpstr>BIZ UDPゴシック</vt:lpstr>
      <vt:lpstr>BIZ UDゴシック</vt:lpstr>
      <vt:lpstr>ＭＳ Ｐゴシック</vt:lpstr>
      <vt:lpstr>UICTFontTextStyleBody</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yoshiko</dc:creator>
  <cp:lastModifiedBy>yoshiko</cp:lastModifiedBy>
  <cp:revision>92</cp:revision>
  <cp:lastPrinted>2023-06-02T16:48:40Z</cp:lastPrinted>
  <dcterms:created xsi:type="dcterms:W3CDTF">2021-09-01T07:45:03Z</dcterms:created>
  <dcterms:modified xsi:type="dcterms:W3CDTF">2023-06-27T04:38:08Z</dcterms:modified>
</cp:coreProperties>
</file>